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1" r:id="rId3"/>
    <p:sldId id="257" r:id="rId4"/>
    <p:sldId id="287" r:id="rId5"/>
    <p:sldId id="286" r:id="rId6"/>
    <p:sldId id="260" r:id="rId7"/>
    <p:sldId id="267" r:id="rId8"/>
    <p:sldId id="268" r:id="rId9"/>
    <p:sldId id="270" r:id="rId10"/>
    <p:sldId id="262" r:id="rId11"/>
    <p:sldId id="277" r:id="rId12"/>
    <p:sldId id="279" r:id="rId13"/>
    <p:sldId id="272" r:id="rId14"/>
    <p:sldId id="280" r:id="rId15"/>
    <p:sldId id="274" r:id="rId16"/>
    <p:sldId id="281" r:id="rId17"/>
    <p:sldId id="282" r:id="rId18"/>
    <p:sldId id="276" r:id="rId19"/>
    <p:sldId id="283" r:id="rId20"/>
    <p:sldId id="288" r:id="rId21"/>
    <p:sldId id="284" r:id="rId22"/>
    <p:sldId id="258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23F"/>
    <a:srgbClr val="26C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86533"/>
  </p:normalViewPr>
  <p:slideViewPr>
    <p:cSldViewPr snapToGrid="0">
      <p:cViewPr>
        <p:scale>
          <a:sx n="91" d="100"/>
          <a:sy n="91" d="100"/>
        </p:scale>
        <p:origin x="1344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4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Feuille_de_calcul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Feuille_de_calcul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Feuille_de_calcul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31570612709"/>
          <c:y val="0.0571033198255724"/>
          <c:w val="0.831291282493505"/>
          <c:h val="0.775995591311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Drop Rate</c:v>
                </c:pt>
              </c:strCache>
            </c:strRef>
          </c:tx>
          <c:spPr>
            <a:ln w="158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 cap="flat" cmpd="sng" algn="ctr">
                <a:solidFill>
                  <a:srgbClr val="00B050"/>
                </a:solidFill>
                <a:round/>
              </a:ln>
              <a:effectLst/>
            </c:spPr>
          </c:marker>
          <c:xVal>
            <c:numRef>
              <c:f>Feuil1!$A$2:$A$39</c:f>
              <c:numCache>
                <c:formatCode>General</c:formatCode>
                <c:ptCount val="38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</c:numCache>
            </c:numRef>
          </c:xVal>
          <c:yVal>
            <c:numRef>
              <c:f>Feuil1!$B$2:$B$39</c:f>
              <c:numCache>
                <c:formatCode>General</c:formatCode>
                <c:ptCount val="38"/>
                <c:pt idx="0">
                  <c:v>1.0E-7</c:v>
                </c:pt>
                <c:pt idx="1">
                  <c:v>1.0E-7</c:v>
                </c:pt>
                <c:pt idx="2">
                  <c:v>1.0E-7</c:v>
                </c:pt>
                <c:pt idx="3">
                  <c:v>1.0E-7</c:v>
                </c:pt>
                <c:pt idx="4">
                  <c:v>0.000590100000002533</c:v>
                </c:pt>
                <c:pt idx="5">
                  <c:v>0.000229100000004476</c:v>
                </c:pt>
                <c:pt idx="6">
                  <c:v>0.000516100000004624</c:v>
                </c:pt>
                <c:pt idx="7">
                  <c:v>0.000789099999997486</c:v>
                </c:pt>
                <c:pt idx="8">
                  <c:v>0.000832100000002608</c:v>
                </c:pt>
                <c:pt idx="9">
                  <c:v>0.00112809999999424</c:v>
                </c:pt>
                <c:pt idx="10">
                  <c:v>0.000780100000005998</c:v>
                </c:pt>
                <c:pt idx="11">
                  <c:v>0.000136099999997693</c:v>
                </c:pt>
                <c:pt idx="12">
                  <c:v>6.40999999947349E-5</c:v>
                </c:pt>
                <c:pt idx="13">
                  <c:v>0.000162100000003104</c:v>
                </c:pt>
                <c:pt idx="14">
                  <c:v>0.000233099999994377</c:v>
                </c:pt>
                <c:pt idx="15">
                  <c:v>0.00111910000000276</c:v>
                </c:pt>
                <c:pt idx="16">
                  <c:v>1.149529100000001</c:v>
                </c:pt>
                <c:pt idx="17">
                  <c:v>2.536716099999998</c:v>
                </c:pt>
                <c:pt idx="18">
                  <c:v>5.087824099999997</c:v>
                </c:pt>
                <c:pt idx="19">
                  <c:v>10.0315641</c:v>
                </c:pt>
                <c:pt idx="20">
                  <c:v>18.98037610000001</c:v>
                </c:pt>
                <c:pt idx="21">
                  <c:v>26.5828191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2106480"/>
        <c:axId val="-2112099456"/>
      </c:scatterChart>
      <c:scatterChart>
        <c:scatterStyle val="lineMarker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RX Mpps </c:v>
                </c:pt>
              </c:strCache>
            </c:strRef>
          </c:tx>
          <c:spPr>
            <a:ln w="158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Feuil1!$A$2:$A$39</c:f>
              <c:numCache>
                <c:formatCode>General</c:formatCode>
                <c:ptCount val="38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</c:numCache>
            </c:numRef>
          </c:xVal>
          <c:yVal>
            <c:numRef>
              <c:f>Feuil1!$C$2:$C$39</c:f>
              <c:numCache>
                <c:formatCode>General</c:formatCode>
                <c:ptCount val="38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5.111999999999999</c:v>
                </c:pt>
                <c:pt idx="17">
                  <c:v>5.121</c:v>
                </c:pt>
                <c:pt idx="18">
                  <c:v>5.116</c:v>
                </c:pt>
                <c:pt idx="19">
                  <c:v>5.111</c:v>
                </c:pt>
                <c:pt idx="20">
                  <c:v>5.063</c:v>
                </c:pt>
                <c:pt idx="21">
                  <c:v>4.904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2087136"/>
        <c:axId val="-2112093008"/>
      </c:scatterChart>
      <c:valAx>
        <c:axId val="-2112106480"/>
        <c:scaling>
          <c:orientation val="minMax"/>
          <c:max val="5.6"/>
          <c:min val="4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64B 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TX Rate (</a:t>
                </a:r>
                <a:r>
                  <a:rPr lang="fr-FR" sz="1600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)</a:t>
                </a:r>
                <a:endParaRPr lang="fr-FR" sz="16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2099456"/>
        <c:crossesAt val="1.0E-8"/>
        <c:crossBetween val="midCat"/>
      </c:valAx>
      <c:valAx>
        <c:axId val="-2112099456"/>
        <c:scaling>
          <c:logBase val="10.0"/>
          <c:orientation val="minMax"/>
          <c:max val="1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>
                    <a:solidFill>
                      <a:srgbClr val="00B050"/>
                    </a:solidFill>
                  </a:rPr>
                  <a:t>Drop rate in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B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2106480"/>
        <c:crosses val="autoZero"/>
        <c:crossBetween val="midCat"/>
      </c:valAx>
      <c:valAx>
        <c:axId val="-2112093008"/>
        <c:scaling>
          <c:orientation val="minMax"/>
          <c:max val="5.4"/>
          <c:min val="4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RX Rate (</a:t>
                </a:r>
                <a:r>
                  <a:rPr lang="fr-FR" sz="2000" baseline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MPPS)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2087136"/>
        <c:crosses val="max"/>
        <c:crossBetween val="midCat"/>
      </c:valAx>
      <c:valAx>
        <c:axId val="-2112087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2093008"/>
        <c:crossesAt val="0.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574992033146"/>
          <c:y val="0.938892896934718"/>
          <c:w val="0.654220344799564"/>
          <c:h val="0.061107103065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31570612709"/>
          <c:y val="0.0571033198255724"/>
          <c:w val="0.832385592571192"/>
          <c:h val="0.733812774904238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Drop Rate (1)</c:v>
                </c:pt>
              </c:strCache>
            </c:strRef>
          </c:tx>
          <c:spPr>
            <a:ln w="15875" cap="rnd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5.181</c:v>
                </c:pt>
                <c:pt idx="33">
                  <c:v>5.181</c:v>
                </c:pt>
                <c:pt idx="34">
                  <c:v>5.191999999999999</c:v>
                </c:pt>
                <c:pt idx="35">
                  <c:v>5.204</c:v>
                </c:pt>
                <c:pt idx="36">
                  <c:v>5.252</c:v>
                </c:pt>
                <c:pt idx="37">
                  <c:v>5.68</c:v>
                </c:pt>
              </c:numCache>
            </c:numRef>
          </c:xVal>
          <c:yVal>
            <c:numRef>
              <c:f>Feuil1!$B$2:$B$48</c:f>
              <c:numCache>
                <c:formatCode>General</c:formatCode>
                <c:ptCount val="47"/>
                <c:pt idx="0">
                  <c:v>1.0E-7</c:v>
                </c:pt>
                <c:pt idx="1">
                  <c:v>1.0E-7</c:v>
                </c:pt>
                <c:pt idx="2">
                  <c:v>1.0E-7</c:v>
                </c:pt>
                <c:pt idx="3">
                  <c:v>1.0E-7</c:v>
                </c:pt>
                <c:pt idx="4">
                  <c:v>0.000590100000002533</c:v>
                </c:pt>
                <c:pt idx="5">
                  <c:v>0.000229100000004476</c:v>
                </c:pt>
                <c:pt idx="6">
                  <c:v>0.000516100000004624</c:v>
                </c:pt>
                <c:pt idx="7">
                  <c:v>0.000789099999997486</c:v>
                </c:pt>
                <c:pt idx="8">
                  <c:v>0.000832100000002608</c:v>
                </c:pt>
                <c:pt idx="9">
                  <c:v>0.00112809999999424</c:v>
                </c:pt>
                <c:pt idx="10">
                  <c:v>0.000780100000005998</c:v>
                </c:pt>
                <c:pt idx="11">
                  <c:v>0.000136099999997693</c:v>
                </c:pt>
                <c:pt idx="12">
                  <c:v>6.40999999947349E-5</c:v>
                </c:pt>
                <c:pt idx="13">
                  <c:v>0.000162100000003104</c:v>
                </c:pt>
                <c:pt idx="14">
                  <c:v>0.000233099999994377</c:v>
                </c:pt>
                <c:pt idx="15">
                  <c:v>0.00111910000000276</c:v>
                </c:pt>
                <c:pt idx="16">
                  <c:v>1.149529100000001</c:v>
                </c:pt>
                <c:pt idx="17">
                  <c:v>2.536716099999998</c:v>
                </c:pt>
                <c:pt idx="18">
                  <c:v>5.087824099999997</c:v>
                </c:pt>
                <c:pt idx="19">
                  <c:v>10.0315641</c:v>
                </c:pt>
                <c:pt idx="20">
                  <c:v>18.98037610000001</c:v>
                </c:pt>
                <c:pt idx="21">
                  <c:v>26.5828191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Drop Rate (2)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75000"/>
                </a:schemeClr>
              </a:solidFill>
              <a:ln w="6350" cap="flat" cmpd="sng" algn="ctr">
                <a:solidFill>
                  <a:schemeClr val="accent3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5.181</c:v>
                </c:pt>
                <c:pt idx="33">
                  <c:v>5.181</c:v>
                </c:pt>
                <c:pt idx="34">
                  <c:v>5.191999999999999</c:v>
                </c:pt>
                <c:pt idx="35">
                  <c:v>5.204</c:v>
                </c:pt>
                <c:pt idx="36">
                  <c:v>5.252</c:v>
                </c:pt>
                <c:pt idx="37">
                  <c:v>5.68</c:v>
                </c:pt>
              </c:numCache>
            </c:numRef>
          </c:xVal>
          <c:yVal>
            <c:numRef>
              <c:f>Feuil1!$D$2:$D$48</c:f>
              <c:numCache>
                <c:formatCode>General</c:formatCode>
                <c:ptCount val="47"/>
                <c:pt idx="23">
                  <c:v>1.0E-7</c:v>
                </c:pt>
                <c:pt idx="24">
                  <c:v>1.0E-7</c:v>
                </c:pt>
                <c:pt idx="25">
                  <c:v>1.0E-7</c:v>
                </c:pt>
                <c:pt idx="26">
                  <c:v>1.0E-7</c:v>
                </c:pt>
                <c:pt idx="27">
                  <c:v>1.0E-7</c:v>
                </c:pt>
                <c:pt idx="28">
                  <c:v>1.0E-7</c:v>
                </c:pt>
                <c:pt idx="29">
                  <c:v>1.0E-7</c:v>
                </c:pt>
                <c:pt idx="30">
                  <c:v>1.0E-7</c:v>
                </c:pt>
                <c:pt idx="31">
                  <c:v>0.000796099999994023</c:v>
                </c:pt>
                <c:pt idx="32">
                  <c:v>0.435976099999997</c:v>
                </c:pt>
                <c:pt idx="33">
                  <c:v>0.438052099999999</c:v>
                </c:pt>
                <c:pt idx="34">
                  <c:v>0.671384100000003</c:v>
                </c:pt>
                <c:pt idx="35">
                  <c:v>0.794048100000003</c:v>
                </c:pt>
                <c:pt idx="36">
                  <c:v>1.819864099999995</c:v>
                </c:pt>
                <c:pt idx="37">
                  <c:v>9.784292099999992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937248"/>
        <c:axId val="-2112854736"/>
      </c:scatterChart>
      <c:scatterChart>
        <c:scatterStyle val="lineMarker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RX Mpps (1)</c:v>
                </c:pt>
              </c:strCache>
            </c:strRef>
          </c:tx>
          <c:spPr>
            <a:ln w="158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5.181</c:v>
                </c:pt>
                <c:pt idx="33">
                  <c:v>5.181</c:v>
                </c:pt>
                <c:pt idx="34">
                  <c:v>5.191999999999999</c:v>
                </c:pt>
                <c:pt idx="35">
                  <c:v>5.204</c:v>
                </c:pt>
                <c:pt idx="36">
                  <c:v>5.252</c:v>
                </c:pt>
                <c:pt idx="37">
                  <c:v>5.68</c:v>
                </c:pt>
              </c:numCache>
            </c:numRef>
          </c:xVal>
          <c:yVal>
            <c:numRef>
              <c:f>Feuil1!$C$2:$C$48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5.111999999999999</c:v>
                </c:pt>
                <c:pt idx="17">
                  <c:v>5.121</c:v>
                </c:pt>
                <c:pt idx="18">
                  <c:v>5.116</c:v>
                </c:pt>
                <c:pt idx="19">
                  <c:v>5.111</c:v>
                </c:pt>
                <c:pt idx="20">
                  <c:v>5.063</c:v>
                </c:pt>
                <c:pt idx="21">
                  <c:v>4.904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RX Mpps (2)</c:v>
                </c:pt>
              </c:strCache>
            </c:strRef>
          </c:tx>
          <c:spPr>
            <a:ln w="158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75000"/>
                </a:schemeClr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5.181</c:v>
                </c:pt>
                <c:pt idx="33">
                  <c:v>5.181</c:v>
                </c:pt>
                <c:pt idx="34">
                  <c:v>5.191999999999999</c:v>
                </c:pt>
                <c:pt idx="35">
                  <c:v>5.204</c:v>
                </c:pt>
                <c:pt idx="36">
                  <c:v>5.252</c:v>
                </c:pt>
                <c:pt idx="37">
                  <c:v>5.68</c:v>
                </c:pt>
              </c:numCache>
            </c:numRef>
          </c:xVal>
          <c:yVal>
            <c:numRef>
              <c:f>Feuil1!$E$2:$E$48</c:f>
              <c:numCache>
                <c:formatCode>General</c:formatCode>
                <c:ptCount val="47"/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5.159999999999999</c:v>
                </c:pt>
                <c:pt idx="33">
                  <c:v>5.159999999999999</c:v>
                </c:pt>
                <c:pt idx="34">
                  <c:v>5.159</c:v>
                </c:pt>
                <c:pt idx="35">
                  <c:v>5.163999999999999</c:v>
                </c:pt>
                <c:pt idx="36">
                  <c:v>5.157999999999999</c:v>
                </c:pt>
                <c:pt idx="37">
                  <c:v>5.124999999999999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2851184"/>
        <c:axId val="-2112852960"/>
      </c:scatterChart>
      <c:valAx>
        <c:axId val="-2111937248"/>
        <c:scaling>
          <c:orientation val="minMax"/>
          <c:max val="5.6"/>
          <c:min val="4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64B 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TX Rate (</a:t>
                </a:r>
                <a:r>
                  <a:rPr lang="fr-FR" sz="1600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)</a:t>
                </a:r>
                <a:endParaRPr lang="fr-FR" sz="16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2854736"/>
        <c:crossesAt val="1.0E-8"/>
        <c:crossBetween val="midCat"/>
      </c:valAx>
      <c:valAx>
        <c:axId val="-2112854736"/>
        <c:scaling>
          <c:logBase val="10.0"/>
          <c:orientation val="minMax"/>
          <c:max val="1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Drop rate in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1937248"/>
        <c:crosses val="autoZero"/>
        <c:crossBetween val="midCat"/>
      </c:valAx>
      <c:valAx>
        <c:axId val="-2112852960"/>
        <c:scaling>
          <c:orientation val="minMax"/>
          <c:max val="5.4"/>
          <c:min val="4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RX Rate (</a:t>
                </a:r>
                <a:r>
                  <a:rPr lang="fr-FR" sz="2000" baseline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2851184"/>
        <c:crosses val="max"/>
        <c:crossBetween val="midCat"/>
      </c:valAx>
      <c:valAx>
        <c:axId val="-2112851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2852960"/>
        <c:crossesAt val="0.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574992033146"/>
          <c:y val="0.938892896934718"/>
          <c:w val="0.653427333087135"/>
          <c:h val="0.0611071068843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31570612709"/>
          <c:y val="0.0571033198255724"/>
          <c:w val="0.831291282493505"/>
          <c:h val="0.775995591311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Drop Rate</c:v>
                </c:pt>
              </c:strCache>
            </c:strRef>
          </c:tx>
          <c:spPr>
            <a:ln w="15875" cap="rnd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2.84</c:v>
                </c:pt>
                <c:pt idx="17">
                  <c:v>3.692</c:v>
                </c:pt>
                <c:pt idx="18">
                  <c:v>3.977</c:v>
                </c:pt>
                <c:pt idx="19">
                  <c:v>4.116</c:v>
                </c:pt>
                <c:pt idx="20">
                  <c:v>4.261</c:v>
                </c:pt>
                <c:pt idx="21">
                  <c:v>4.826</c:v>
                </c:pt>
                <c:pt idx="22">
                  <c:v>5.111</c:v>
                </c:pt>
                <c:pt idx="23">
                  <c:v>5.14</c:v>
                </c:pt>
                <c:pt idx="24">
                  <c:v>5.167999999999999</c:v>
                </c:pt>
                <c:pt idx="25">
                  <c:v>5.197999999999999</c:v>
                </c:pt>
                <c:pt idx="26">
                  <c:v>5.251</c:v>
                </c:pt>
                <c:pt idx="27">
                  <c:v>5.28</c:v>
                </c:pt>
                <c:pt idx="28">
                  <c:v>5.311999999999999</c:v>
                </c:pt>
                <c:pt idx="29">
                  <c:v>5.391999999999999</c:v>
                </c:pt>
                <c:pt idx="30">
                  <c:v>5.536</c:v>
                </c:pt>
                <c:pt idx="31">
                  <c:v>5.68</c:v>
                </c:pt>
                <c:pt idx="32">
                  <c:v>5.96</c:v>
                </c:pt>
                <c:pt idx="33">
                  <c:v>6.245</c:v>
                </c:pt>
                <c:pt idx="34">
                  <c:v>6.528</c:v>
                </c:pt>
                <c:pt idx="35">
                  <c:v>6.81</c:v>
                </c:pt>
                <c:pt idx="36">
                  <c:v>8.223999999999998</c:v>
                </c:pt>
              </c:numCache>
            </c:numRef>
          </c:xVal>
          <c:yVal>
            <c:numRef>
              <c:f>Feuil1!$B$2:$B$48</c:f>
              <c:numCache>
                <c:formatCode>General</c:formatCode>
                <c:ptCount val="47"/>
                <c:pt idx="0">
                  <c:v>1.0E-7</c:v>
                </c:pt>
                <c:pt idx="1">
                  <c:v>1.0E-7</c:v>
                </c:pt>
                <c:pt idx="2">
                  <c:v>1.0E-7</c:v>
                </c:pt>
                <c:pt idx="3">
                  <c:v>1.0E-7</c:v>
                </c:pt>
                <c:pt idx="4">
                  <c:v>1.0E-7</c:v>
                </c:pt>
                <c:pt idx="5">
                  <c:v>1.0E-7</c:v>
                </c:pt>
                <c:pt idx="6">
                  <c:v>1.0E-7</c:v>
                </c:pt>
                <c:pt idx="7">
                  <c:v>1.0E-7</c:v>
                </c:pt>
                <c:pt idx="8">
                  <c:v>0.000796099999994023</c:v>
                </c:pt>
                <c:pt idx="9">
                  <c:v>0.435976099999997</c:v>
                </c:pt>
                <c:pt idx="10">
                  <c:v>0.438052099999999</c:v>
                </c:pt>
                <c:pt idx="11">
                  <c:v>0.671384100000003</c:v>
                </c:pt>
                <c:pt idx="12">
                  <c:v>0.794048100000003</c:v>
                </c:pt>
                <c:pt idx="13">
                  <c:v>1.819864099999995</c:v>
                </c:pt>
                <c:pt idx="14">
                  <c:v>9.784292099999992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Drop Rate (Bidir)</c:v>
                </c:pt>
              </c:strCache>
            </c:strRef>
          </c:tx>
          <c:spPr>
            <a:ln w="15875" cap="rnd">
              <a:solidFill>
                <a:schemeClr val="tx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75000"/>
                </a:schemeClr>
              </a:solidFill>
              <a:ln w="6350" cap="flat" cmpd="sng" algn="ctr">
                <a:solidFill>
                  <a:schemeClr val="accent3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2.84</c:v>
                </c:pt>
                <c:pt idx="17">
                  <c:v>3.692</c:v>
                </c:pt>
                <c:pt idx="18">
                  <c:v>3.977</c:v>
                </c:pt>
                <c:pt idx="19">
                  <c:v>4.116</c:v>
                </c:pt>
                <c:pt idx="20">
                  <c:v>4.261</c:v>
                </c:pt>
                <c:pt idx="21">
                  <c:v>4.826</c:v>
                </c:pt>
                <c:pt idx="22">
                  <c:v>5.111</c:v>
                </c:pt>
                <c:pt idx="23">
                  <c:v>5.14</c:v>
                </c:pt>
                <c:pt idx="24">
                  <c:v>5.167999999999999</c:v>
                </c:pt>
                <c:pt idx="25">
                  <c:v>5.197999999999999</c:v>
                </c:pt>
                <c:pt idx="26">
                  <c:v>5.251</c:v>
                </c:pt>
                <c:pt idx="27">
                  <c:v>5.28</c:v>
                </c:pt>
                <c:pt idx="28">
                  <c:v>5.311999999999999</c:v>
                </c:pt>
                <c:pt idx="29">
                  <c:v>5.391999999999999</c:v>
                </c:pt>
                <c:pt idx="30">
                  <c:v>5.536</c:v>
                </c:pt>
                <c:pt idx="31">
                  <c:v>5.68</c:v>
                </c:pt>
                <c:pt idx="32">
                  <c:v>5.96</c:v>
                </c:pt>
                <c:pt idx="33">
                  <c:v>6.245</c:v>
                </c:pt>
                <c:pt idx="34">
                  <c:v>6.528</c:v>
                </c:pt>
                <c:pt idx="35">
                  <c:v>6.81</c:v>
                </c:pt>
                <c:pt idx="36">
                  <c:v>8.223999999999998</c:v>
                </c:pt>
              </c:numCache>
            </c:numRef>
          </c:xVal>
          <c:yVal>
            <c:numRef>
              <c:f>Feuil1!$D$2:$D$48</c:f>
              <c:numCache>
                <c:formatCode>General</c:formatCode>
                <c:ptCount val="47"/>
                <c:pt idx="16">
                  <c:v>1.0E-7</c:v>
                </c:pt>
                <c:pt idx="17">
                  <c:v>1.0E-7</c:v>
                </c:pt>
                <c:pt idx="18">
                  <c:v>1.0E-7</c:v>
                </c:pt>
                <c:pt idx="19">
                  <c:v>1.0E-7</c:v>
                </c:pt>
                <c:pt idx="20">
                  <c:v>1.0E-7</c:v>
                </c:pt>
                <c:pt idx="21">
                  <c:v>1.0E-7</c:v>
                </c:pt>
                <c:pt idx="22">
                  <c:v>1.0E-7</c:v>
                </c:pt>
                <c:pt idx="23">
                  <c:v>1.0E-7</c:v>
                </c:pt>
                <c:pt idx="24">
                  <c:v>3.21E-5</c:v>
                </c:pt>
                <c:pt idx="25">
                  <c:v>0.0001161</c:v>
                </c:pt>
                <c:pt idx="26">
                  <c:v>0.0002651</c:v>
                </c:pt>
                <c:pt idx="27">
                  <c:v>0.0070811</c:v>
                </c:pt>
                <c:pt idx="28">
                  <c:v>0.0126231</c:v>
                </c:pt>
                <c:pt idx="29">
                  <c:v>0.2688711</c:v>
                </c:pt>
                <c:pt idx="30">
                  <c:v>2.831144099999999</c:v>
                </c:pt>
                <c:pt idx="31">
                  <c:v>4.5283721</c:v>
                </c:pt>
                <c:pt idx="32">
                  <c:v>8.982669100000002</c:v>
                </c:pt>
                <c:pt idx="33">
                  <c:v>13.0499191</c:v>
                </c:pt>
                <c:pt idx="34">
                  <c:v>16.8670641</c:v>
                </c:pt>
                <c:pt idx="35">
                  <c:v>21.6459441</c:v>
                </c:pt>
                <c:pt idx="36">
                  <c:v>33.9078121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570576"/>
        <c:axId val="-2109111216"/>
      </c:scatterChart>
      <c:scatterChart>
        <c:scatterStyle val="lineMarker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RX Mpps</c:v>
                </c:pt>
              </c:strCache>
            </c:strRef>
          </c:tx>
          <c:spPr>
            <a:ln w="158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2.84</c:v>
                </c:pt>
                <c:pt idx="17">
                  <c:v>3.692</c:v>
                </c:pt>
                <c:pt idx="18">
                  <c:v>3.977</c:v>
                </c:pt>
                <c:pt idx="19">
                  <c:v>4.116</c:v>
                </c:pt>
                <c:pt idx="20">
                  <c:v>4.261</c:v>
                </c:pt>
                <c:pt idx="21">
                  <c:v>4.826</c:v>
                </c:pt>
                <c:pt idx="22">
                  <c:v>5.111</c:v>
                </c:pt>
                <c:pt idx="23">
                  <c:v>5.14</c:v>
                </c:pt>
                <c:pt idx="24">
                  <c:v>5.167999999999999</c:v>
                </c:pt>
                <c:pt idx="25">
                  <c:v>5.197999999999999</c:v>
                </c:pt>
                <c:pt idx="26">
                  <c:v>5.251</c:v>
                </c:pt>
                <c:pt idx="27">
                  <c:v>5.28</c:v>
                </c:pt>
                <c:pt idx="28">
                  <c:v>5.311999999999999</c:v>
                </c:pt>
                <c:pt idx="29">
                  <c:v>5.391999999999999</c:v>
                </c:pt>
                <c:pt idx="30">
                  <c:v>5.536</c:v>
                </c:pt>
                <c:pt idx="31">
                  <c:v>5.68</c:v>
                </c:pt>
                <c:pt idx="32">
                  <c:v>5.96</c:v>
                </c:pt>
                <c:pt idx="33">
                  <c:v>6.245</c:v>
                </c:pt>
                <c:pt idx="34">
                  <c:v>6.528</c:v>
                </c:pt>
                <c:pt idx="35">
                  <c:v>6.81</c:v>
                </c:pt>
                <c:pt idx="36">
                  <c:v>8.223999999999998</c:v>
                </c:pt>
              </c:numCache>
            </c:numRef>
          </c:xVal>
          <c:yVal>
            <c:numRef>
              <c:f>Feuil1!$C$2:$C$48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5.159999999999999</c:v>
                </c:pt>
                <c:pt idx="10">
                  <c:v>5.159999999999999</c:v>
                </c:pt>
                <c:pt idx="11">
                  <c:v>5.159</c:v>
                </c:pt>
                <c:pt idx="12">
                  <c:v>5.163999999999999</c:v>
                </c:pt>
                <c:pt idx="13">
                  <c:v>5.157999999999999</c:v>
                </c:pt>
                <c:pt idx="14">
                  <c:v>5.124999999999999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RX Mpps (Bidir)</c:v>
                </c:pt>
              </c:strCache>
            </c:strRef>
          </c:tx>
          <c:spPr>
            <a:ln w="158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75000"/>
                </a:schemeClr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2.84</c:v>
                </c:pt>
                <c:pt idx="17">
                  <c:v>3.692</c:v>
                </c:pt>
                <c:pt idx="18">
                  <c:v>3.977</c:v>
                </c:pt>
                <c:pt idx="19">
                  <c:v>4.116</c:v>
                </c:pt>
                <c:pt idx="20">
                  <c:v>4.261</c:v>
                </c:pt>
                <c:pt idx="21">
                  <c:v>4.826</c:v>
                </c:pt>
                <c:pt idx="22">
                  <c:v>5.111</c:v>
                </c:pt>
                <c:pt idx="23">
                  <c:v>5.14</c:v>
                </c:pt>
                <c:pt idx="24">
                  <c:v>5.167999999999999</c:v>
                </c:pt>
                <c:pt idx="25">
                  <c:v>5.197999999999999</c:v>
                </c:pt>
                <c:pt idx="26">
                  <c:v>5.251</c:v>
                </c:pt>
                <c:pt idx="27">
                  <c:v>5.28</c:v>
                </c:pt>
                <c:pt idx="28">
                  <c:v>5.311999999999999</c:v>
                </c:pt>
                <c:pt idx="29">
                  <c:v>5.391999999999999</c:v>
                </c:pt>
                <c:pt idx="30">
                  <c:v>5.536</c:v>
                </c:pt>
                <c:pt idx="31">
                  <c:v>5.68</c:v>
                </c:pt>
                <c:pt idx="32">
                  <c:v>5.96</c:v>
                </c:pt>
                <c:pt idx="33">
                  <c:v>6.245</c:v>
                </c:pt>
                <c:pt idx="34">
                  <c:v>6.528</c:v>
                </c:pt>
                <c:pt idx="35">
                  <c:v>6.81</c:v>
                </c:pt>
                <c:pt idx="36">
                  <c:v>8.223999999999998</c:v>
                </c:pt>
              </c:numCache>
            </c:numRef>
          </c:xVal>
          <c:yVal>
            <c:numRef>
              <c:f>Feuil1!$E$2:$E$48</c:f>
              <c:numCache>
                <c:formatCode>General</c:formatCode>
                <c:ptCount val="47"/>
                <c:pt idx="16">
                  <c:v>2.84</c:v>
                </c:pt>
                <c:pt idx="17">
                  <c:v>3.692</c:v>
                </c:pt>
                <c:pt idx="18">
                  <c:v>3.977</c:v>
                </c:pt>
                <c:pt idx="19">
                  <c:v>4.116</c:v>
                </c:pt>
                <c:pt idx="20">
                  <c:v>4.262</c:v>
                </c:pt>
                <c:pt idx="21">
                  <c:v>4.826999999999999</c:v>
                </c:pt>
                <c:pt idx="22">
                  <c:v>5.111999999999999</c:v>
                </c:pt>
                <c:pt idx="23">
                  <c:v>5.14</c:v>
                </c:pt>
                <c:pt idx="24">
                  <c:v>5.167999999999999</c:v>
                </c:pt>
                <c:pt idx="25">
                  <c:v>5.197999999999999</c:v>
                </c:pt>
                <c:pt idx="26">
                  <c:v>5.251</c:v>
                </c:pt>
                <c:pt idx="27">
                  <c:v>5.28</c:v>
                </c:pt>
                <c:pt idx="28">
                  <c:v>5.311999999999999</c:v>
                </c:pt>
                <c:pt idx="29">
                  <c:v>5.381</c:v>
                </c:pt>
                <c:pt idx="30">
                  <c:v>5.386</c:v>
                </c:pt>
                <c:pt idx="31">
                  <c:v>5.43</c:v>
                </c:pt>
                <c:pt idx="32">
                  <c:v>5.43</c:v>
                </c:pt>
                <c:pt idx="33">
                  <c:v>5.434</c:v>
                </c:pt>
                <c:pt idx="34">
                  <c:v>5.432</c:v>
                </c:pt>
                <c:pt idx="35">
                  <c:v>5.435</c:v>
                </c:pt>
                <c:pt idx="36">
                  <c:v>5.44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9126496"/>
        <c:axId val="-2109105104"/>
      </c:scatterChart>
      <c:valAx>
        <c:axId val="-2136570576"/>
        <c:scaling>
          <c:orientation val="minMax"/>
          <c:max val="5.8"/>
          <c:min val="4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64B 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TX Rate (</a:t>
                </a:r>
                <a:r>
                  <a:rPr lang="fr-FR" sz="1600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)</a:t>
                </a:r>
                <a:endParaRPr lang="fr-FR" sz="16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09111216"/>
        <c:crossesAt val="1.0E-8"/>
        <c:crossBetween val="midCat"/>
      </c:valAx>
      <c:valAx>
        <c:axId val="-2109111216"/>
        <c:scaling>
          <c:logBase val="10.0"/>
          <c:orientation val="minMax"/>
          <c:max val="1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Drop rate in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36570576"/>
        <c:crosses val="autoZero"/>
        <c:crossBetween val="midCat"/>
      </c:valAx>
      <c:valAx>
        <c:axId val="-2109105104"/>
        <c:scaling>
          <c:orientation val="minMax"/>
          <c:max val="5.5"/>
          <c:min val="4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RX Rate (</a:t>
                </a:r>
                <a:r>
                  <a:rPr lang="fr-FR" sz="2000" baseline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09126496"/>
        <c:crosses val="max"/>
        <c:crossBetween val="midCat"/>
      </c:valAx>
      <c:valAx>
        <c:axId val="-2109126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09105104"/>
        <c:crossesAt val="0.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574992033146"/>
          <c:y val="0.938892896934718"/>
          <c:w val="0.654220344799564"/>
          <c:h val="0.061107103065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31570612709"/>
          <c:y val="0.0571033198255724"/>
          <c:w val="0.831291282493505"/>
          <c:h val="0.775995591311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Drop Rate (on)</c:v>
                </c:pt>
              </c:strCache>
            </c:strRef>
          </c:tx>
          <c:spPr>
            <a:ln w="15875" cap="rnd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1.42</c:v>
                </c:pt>
                <c:pt idx="17">
                  <c:v>2.84</c:v>
                </c:pt>
                <c:pt idx="18">
                  <c:v>3.547</c:v>
                </c:pt>
                <c:pt idx="19">
                  <c:v>3.831999999999999</c:v>
                </c:pt>
                <c:pt idx="20">
                  <c:v>4.258</c:v>
                </c:pt>
                <c:pt idx="21">
                  <c:v>4.544</c:v>
                </c:pt>
                <c:pt idx="22">
                  <c:v>4.683999999999999</c:v>
                </c:pt>
                <c:pt idx="23">
                  <c:v>4.752</c:v>
                </c:pt>
                <c:pt idx="24">
                  <c:v>4.821</c:v>
                </c:pt>
                <c:pt idx="25">
                  <c:v>4.968</c:v>
                </c:pt>
                <c:pt idx="26">
                  <c:v>5.032</c:v>
                </c:pt>
                <c:pt idx="27">
                  <c:v>5.111999999999999</c:v>
                </c:pt>
                <c:pt idx="28">
                  <c:v>5.252</c:v>
                </c:pt>
                <c:pt idx="29">
                  <c:v>5.388</c:v>
                </c:pt>
                <c:pt idx="30">
                  <c:v>5.68</c:v>
                </c:pt>
              </c:numCache>
            </c:numRef>
          </c:xVal>
          <c:yVal>
            <c:numRef>
              <c:f>Feuil1!$B$2:$B$48</c:f>
              <c:numCache>
                <c:formatCode>General</c:formatCode>
                <c:ptCount val="47"/>
                <c:pt idx="0">
                  <c:v>1.0E-7</c:v>
                </c:pt>
                <c:pt idx="1">
                  <c:v>1.0E-7</c:v>
                </c:pt>
                <c:pt idx="2">
                  <c:v>1.0E-7</c:v>
                </c:pt>
                <c:pt idx="3">
                  <c:v>1.0E-7</c:v>
                </c:pt>
                <c:pt idx="4">
                  <c:v>1.0E-7</c:v>
                </c:pt>
                <c:pt idx="5">
                  <c:v>1.0E-7</c:v>
                </c:pt>
                <c:pt idx="6">
                  <c:v>1.0E-7</c:v>
                </c:pt>
                <c:pt idx="7">
                  <c:v>1.0E-7</c:v>
                </c:pt>
                <c:pt idx="8">
                  <c:v>0.000796099999994023</c:v>
                </c:pt>
                <c:pt idx="9">
                  <c:v>0.435976099999997</c:v>
                </c:pt>
                <c:pt idx="10">
                  <c:v>0.438052099999999</c:v>
                </c:pt>
                <c:pt idx="11">
                  <c:v>0.671384100000003</c:v>
                </c:pt>
                <c:pt idx="12">
                  <c:v>0.794048100000003</c:v>
                </c:pt>
                <c:pt idx="13">
                  <c:v>1.819864099999995</c:v>
                </c:pt>
                <c:pt idx="14">
                  <c:v>9.784292099999992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Drop Rate (off)</c:v>
                </c:pt>
              </c:strCache>
            </c:strRef>
          </c:tx>
          <c:spPr>
            <a:ln w="15875" cap="rnd">
              <a:solidFill>
                <a:schemeClr val="tx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75000"/>
                </a:schemeClr>
              </a:solidFill>
              <a:ln w="6350" cap="flat" cmpd="sng" algn="ctr">
                <a:solidFill>
                  <a:schemeClr val="accent3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1.42</c:v>
                </c:pt>
                <c:pt idx="17">
                  <c:v>2.84</c:v>
                </c:pt>
                <c:pt idx="18">
                  <c:v>3.547</c:v>
                </c:pt>
                <c:pt idx="19">
                  <c:v>3.831999999999999</c:v>
                </c:pt>
                <c:pt idx="20">
                  <c:v>4.258</c:v>
                </c:pt>
                <c:pt idx="21">
                  <c:v>4.544</c:v>
                </c:pt>
                <c:pt idx="22">
                  <c:v>4.683999999999999</c:v>
                </c:pt>
                <c:pt idx="23">
                  <c:v>4.752</c:v>
                </c:pt>
                <c:pt idx="24">
                  <c:v>4.821</c:v>
                </c:pt>
                <c:pt idx="25">
                  <c:v>4.968</c:v>
                </c:pt>
                <c:pt idx="26">
                  <c:v>5.032</c:v>
                </c:pt>
                <c:pt idx="27">
                  <c:v>5.111999999999999</c:v>
                </c:pt>
                <c:pt idx="28">
                  <c:v>5.252</c:v>
                </c:pt>
                <c:pt idx="29">
                  <c:v>5.388</c:v>
                </c:pt>
                <c:pt idx="30">
                  <c:v>5.68</c:v>
                </c:pt>
              </c:numCache>
            </c:numRef>
          </c:xVal>
          <c:yVal>
            <c:numRef>
              <c:f>Feuil1!$D$2:$D$48</c:f>
              <c:numCache>
                <c:formatCode>General</c:formatCode>
                <c:ptCount val="47"/>
                <c:pt idx="16">
                  <c:v>1.0E-7</c:v>
                </c:pt>
                <c:pt idx="17">
                  <c:v>0.000155100000006566</c:v>
                </c:pt>
                <c:pt idx="18">
                  <c:v>1.0E-7</c:v>
                </c:pt>
                <c:pt idx="19">
                  <c:v>2.01000000063483E-5</c:v>
                </c:pt>
                <c:pt idx="20">
                  <c:v>0.000155100000006566</c:v>
                </c:pt>
                <c:pt idx="21">
                  <c:v>7.61000000070704E-5</c:v>
                </c:pt>
                <c:pt idx="22">
                  <c:v>0.000677099999996042</c:v>
                </c:pt>
                <c:pt idx="23">
                  <c:v>0.00177210000000255</c:v>
                </c:pt>
                <c:pt idx="24">
                  <c:v>0.00378010000000611</c:v>
                </c:pt>
                <c:pt idx="25">
                  <c:v>0.0034120999999973</c:v>
                </c:pt>
                <c:pt idx="26">
                  <c:v>0.00356309999999976</c:v>
                </c:pt>
                <c:pt idx="27">
                  <c:v>0.0296010999999995</c:v>
                </c:pt>
                <c:pt idx="28">
                  <c:v>1.118072099999998</c:v>
                </c:pt>
                <c:pt idx="29">
                  <c:v>2.998888099999994</c:v>
                </c:pt>
                <c:pt idx="30">
                  <c:v>7.032572100000002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626560"/>
        <c:axId val="-2092625120"/>
      </c:scatterChart>
      <c:scatterChart>
        <c:scatterStyle val="lineMarker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RX Mpps (on)</c:v>
                </c:pt>
              </c:strCache>
            </c:strRef>
          </c:tx>
          <c:spPr>
            <a:ln w="158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1.42</c:v>
                </c:pt>
                <c:pt idx="17">
                  <c:v>2.84</c:v>
                </c:pt>
                <c:pt idx="18">
                  <c:v>3.547</c:v>
                </c:pt>
                <c:pt idx="19">
                  <c:v>3.831999999999999</c:v>
                </c:pt>
                <c:pt idx="20">
                  <c:v>4.258</c:v>
                </c:pt>
                <c:pt idx="21">
                  <c:v>4.544</c:v>
                </c:pt>
                <c:pt idx="22">
                  <c:v>4.683999999999999</c:v>
                </c:pt>
                <c:pt idx="23">
                  <c:v>4.752</c:v>
                </c:pt>
                <c:pt idx="24">
                  <c:v>4.821</c:v>
                </c:pt>
                <c:pt idx="25">
                  <c:v>4.968</c:v>
                </c:pt>
                <c:pt idx="26">
                  <c:v>5.032</c:v>
                </c:pt>
                <c:pt idx="27">
                  <c:v>5.111999999999999</c:v>
                </c:pt>
                <c:pt idx="28">
                  <c:v>5.252</c:v>
                </c:pt>
                <c:pt idx="29">
                  <c:v>5.388</c:v>
                </c:pt>
                <c:pt idx="30">
                  <c:v>5.68</c:v>
                </c:pt>
              </c:numCache>
            </c:numRef>
          </c:xVal>
          <c:yVal>
            <c:numRef>
              <c:f>Feuil1!$C$2:$C$48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5.159999999999999</c:v>
                </c:pt>
                <c:pt idx="10">
                  <c:v>5.159999999999999</c:v>
                </c:pt>
                <c:pt idx="11">
                  <c:v>5.159</c:v>
                </c:pt>
                <c:pt idx="12">
                  <c:v>5.163999999999999</c:v>
                </c:pt>
                <c:pt idx="13">
                  <c:v>5.157999999999999</c:v>
                </c:pt>
                <c:pt idx="14">
                  <c:v>5.124999999999999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RX Mpps (off)</c:v>
                </c:pt>
              </c:strCache>
            </c:strRef>
          </c:tx>
          <c:spPr>
            <a:ln w="158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75000"/>
                </a:schemeClr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1.42</c:v>
                </c:pt>
                <c:pt idx="17">
                  <c:v>2.84</c:v>
                </c:pt>
                <c:pt idx="18">
                  <c:v>3.547</c:v>
                </c:pt>
                <c:pt idx="19">
                  <c:v>3.831999999999999</c:v>
                </c:pt>
                <c:pt idx="20">
                  <c:v>4.258</c:v>
                </c:pt>
                <c:pt idx="21">
                  <c:v>4.544</c:v>
                </c:pt>
                <c:pt idx="22">
                  <c:v>4.683999999999999</c:v>
                </c:pt>
                <c:pt idx="23">
                  <c:v>4.752</c:v>
                </c:pt>
                <c:pt idx="24">
                  <c:v>4.821</c:v>
                </c:pt>
                <c:pt idx="25">
                  <c:v>4.968</c:v>
                </c:pt>
                <c:pt idx="26">
                  <c:v>5.032</c:v>
                </c:pt>
                <c:pt idx="27">
                  <c:v>5.111999999999999</c:v>
                </c:pt>
                <c:pt idx="28">
                  <c:v>5.252</c:v>
                </c:pt>
                <c:pt idx="29">
                  <c:v>5.388</c:v>
                </c:pt>
                <c:pt idx="30">
                  <c:v>5.68</c:v>
                </c:pt>
              </c:numCache>
            </c:numRef>
          </c:xVal>
          <c:yVal>
            <c:numRef>
              <c:f>Feuil1!$E$2:$E$48</c:f>
              <c:numCache>
                <c:formatCode>General</c:formatCode>
                <c:ptCount val="47"/>
                <c:pt idx="16">
                  <c:v>1.42</c:v>
                </c:pt>
                <c:pt idx="17">
                  <c:v>2.84</c:v>
                </c:pt>
                <c:pt idx="18">
                  <c:v>3.547</c:v>
                </c:pt>
                <c:pt idx="19">
                  <c:v>3.831999999999999</c:v>
                </c:pt>
                <c:pt idx="20">
                  <c:v>4.258</c:v>
                </c:pt>
                <c:pt idx="21">
                  <c:v>4.544</c:v>
                </c:pt>
                <c:pt idx="22">
                  <c:v>4.683999999999999</c:v>
                </c:pt>
                <c:pt idx="23">
                  <c:v>4.752</c:v>
                </c:pt>
                <c:pt idx="24">
                  <c:v>4.819999999999999</c:v>
                </c:pt>
                <c:pt idx="25">
                  <c:v>4.968</c:v>
                </c:pt>
                <c:pt idx="26">
                  <c:v>5.032</c:v>
                </c:pt>
                <c:pt idx="27">
                  <c:v>5.111</c:v>
                </c:pt>
                <c:pt idx="28">
                  <c:v>5.193999999999999</c:v>
                </c:pt>
                <c:pt idx="29">
                  <c:v>5.226999999999999</c:v>
                </c:pt>
                <c:pt idx="30">
                  <c:v>5.281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539264"/>
        <c:axId val="-2092597424"/>
      </c:scatterChart>
      <c:valAx>
        <c:axId val="-2093626560"/>
        <c:scaling>
          <c:orientation val="minMax"/>
          <c:max val="5.8"/>
          <c:min val="4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64B 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TX Rate (</a:t>
                </a:r>
                <a:r>
                  <a:rPr lang="fr-FR" sz="1600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)</a:t>
                </a:r>
                <a:endParaRPr lang="fr-FR" sz="16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2625120"/>
        <c:crossesAt val="1.0E-8"/>
        <c:crossBetween val="midCat"/>
      </c:valAx>
      <c:valAx>
        <c:axId val="-2092625120"/>
        <c:scaling>
          <c:logBase val="10.0"/>
          <c:orientation val="minMax"/>
          <c:max val="1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Drop rate in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3626560"/>
        <c:crosses val="autoZero"/>
        <c:crossBetween val="midCat"/>
      </c:valAx>
      <c:valAx>
        <c:axId val="-2092597424"/>
        <c:scaling>
          <c:orientation val="minMax"/>
          <c:max val="5.5"/>
          <c:min val="4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RX Rate (</a:t>
                </a:r>
                <a:r>
                  <a:rPr lang="fr-FR" sz="2000" baseline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2539264"/>
        <c:crosses val="max"/>
        <c:crossBetween val="midCat"/>
      </c:valAx>
      <c:valAx>
        <c:axId val="-2092539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92597424"/>
        <c:crossesAt val="0.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574992033146"/>
          <c:y val="0.938892896934718"/>
          <c:w val="0.654220344799564"/>
          <c:h val="0.061107103065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96376448893"/>
          <c:y val="0.0594123905827731"/>
          <c:w val="0.790753929207409"/>
          <c:h val="0.679014619508775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Drop Rate (256)</c:v>
                </c:pt>
              </c:strCache>
            </c:strRef>
          </c:tx>
          <c:spPr>
            <a:ln w="15875" cap="rnd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Feuil1!$A$2:$A$49</c:f>
              <c:numCache>
                <c:formatCode>General</c:formatCode>
                <c:ptCount val="48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3.547</c:v>
                </c:pt>
                <c:pt idx="17">
                  <c:v>4.258</c:v>
                </c:pt>
                <c:pt idx="18">
                  <c:v>5.111999999999999</c:v>
                </c:pt>
                <c:pt idx="19">
                  <c:v>5.181</c:v>
                </c:pt>
                <c:pt idx="20">
                  <c:v>5.204</c:v>
                </c:pt>
                <c:pt idx="21">
                  <c:v>5.228</c:v>
                </c:pt>
                <c:pt idx="22">
                  <c:v>5.24</c:v>
                </c:pt>
                <c:pt idx="23">
                  <c:v>5.252</c:v>
                </c:pt>
                <c:pt idx="24">
                  <c:v>5.263999999999999</c:v>
                </c:pt>
                <c:pt idx="25">
                  <c:v>5.276</c:v>
                </c:pt>
                <c:pt idx="26">
                  <c:v>5.288</c:v>
                </c:pt>
                <c:pt idx="27">
                  <c:v>5.311999999999999</c:v>
                </c:pt>
                <c:pt idx="28">
                  <c:v>5.324999999999999</c:v>
                </c:pt>
                <c:pt idx="29">
                  <c:v>5.337</c:v>
                </c:pt>
                <c:pt idx="30">
                  <c:v>5.35</c:v>
                </c:pt>
                <c:pt idx="31">
                  <c:v>5.362999999999999</c:v>
                </c:pt>
                <c:pt idx="32">
                  <c:v>5.375</c:v>
                </c:pt>
                <c:pt idx="33">
                  <c:v>5.388</c:v>
                </c:pt>
                <c:pt idx="35">
                  <c:v>4.258</c:v>
                </c:pt>
                <c:pt idx="36">
                  <c:v>5.111999999999999</c:v>
                </c:pt>
                <c:pt idx="37">
                  <c:v>5.252</c:v>
                </c:pt>
                <c:pt idx="38">
                  <c:v>5.288</c:v>
                </c:pt>
                <c:pt idx="39">
                  <c:v>5.311999999999999</c:v>
                </c:pt>
                <c:pt idx="40">
                  <c:v>5.324999999999999</c:v>
                </c:pt>
                <c:pt idx="41">
                  <c:v>5.337</c:v>
                </c:pt>
                <c:pt idx="42">
                  <c:v>5.35</c:v>
                </c:pt>
                <c:pt idx="43">
                  <c:v>5.362999999999999</c:v>
                </c:pt>
                <c:pt idx="44">
                  <c:v>5.375</c:v>
                </c:pt>
                <c:pt idx="45">
                  <c:v>5.388</c:v>
                </c:pt>
                <c:pt idx="46">
                  <c:v>5.463999999999999</c:v>
                </c:pt>
                <c:pt idx="47">
                  <c:v>5.531</c:v>
                </c:pt>
              </c:numCache>
            </c:numRef>
          </c:xVal>
          <c:yVal>
            <c:numRef>
              <c:f>Feuil1!$B$2:$B$49</c:f>
              <c:numCache>
                <c:formatCode>General</c:formatCode>
                <c:ptCount val="48"/>
                <c:pt idx="0">
                  <c:v>1.0E-7</c:v>
                </c:pt>
                <c:pt idx="1">
                  <c:v>1.0E-7</c:v>
                </c:pt>
                <c:pt idx="2">
                  <c:v>1.0E-7</c:v>
                </c:pt>
                <c:pt idx="3">
                  <c:v>1.0E-7</c:v>
                </c:pt>
                <c:pt idx="4">
                  <c:v>1.0E-7</c:v>
                </c:pt>
                <c:pt idx="5">
                  <c:v>1.0E-7</c:v>
                </c:pt>
                <c:pt idx="6">
                  <c:v>1.0E-7</c:v>
                </c:pt>
                <c:pt idx="7">
                  <c:v>1.0E-7</c:v>
                </c:pt>
                <c:pt idx="8">
                  <c:v>0.000796099999994023</c:v>
                </c:pt>
                <c:pt idx="9">
                  <c:v>0.435976099999997</c:v>
                </c:pt>
                <c:pt idx="10">
                  <c:v>0.438052099999999</c:v>
                </c:pt>
                <c:pt idx="11">
                  <c:v>0.671384100000003</c:v>
                </c:pt>
                <c:pt idx="12">
                  <c:v>0.794048100000003</c:v>
                </c:pt>
                <c:pt idx="13">
                  <c:v>1.819864099999995</c:v>
                </c:pt>
                <c:pt idx="14">
                  <c:v>9.784292099999992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Drop Rate (512)</c:v>
                </c:pt>
              </c:strCache>
            </c:strRef>
          </c:tx>
          <c:spPr>
            <a:ln w="158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star"/>
            <c:size val="6"/>
            <c:spPr>
              <a:solidFill>
                <a:srgbClr val="92D050"/>
              </a:solidFill>
              <a:ln w="6350" cap="flat" cmpd="sng" algn="ctr">
                <a:solidFill>
                  <a:srgbClr val="00B050"/>
                </a:solidFill>
                <a:round/>
              </a:ln>
              <a:effectLst/>
            </c:spPr>
          </c:marker>
          <c:xVal>
            <c:numRef>
              <c:f>Feuil1!$A$2:$A$49</c:f>
              <c:numCache>
                <c:formatCode>General</c:formatCode>
                <c:ptCount val="48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3.547</c:v>
                </c:pt>
                <c:pt idx="17">
                  <c:v>4.258</c:v>
                </c:pt>
                <c:pt idx="18">
                  <c:v>5.111999999999999</c:v>
                </c:pt>
                <c:pt idx="19">
                  <c:v>5.181</c:v>
                </c:pt>
                <c:pt idx="20">
                  <c:v>5.204</c:v>
                </c:pt>
                <c:pt idx="21">
                  <c:v>5.228</c:v>
                </c:pt>
                <c:pt idx="22">
                  <c:v>5.24</c:v>
                </c:pt>
                <c:pt idx="23">
                  <c:v>5.252</c:v>
                </c:pt>
                <c:pt idx="24">
                  <c:v>5.263999999999999</c:v>
                </c:pt>
                <c:pt idx="25">
                  <c:v>5.276</c:v>
                </c:pt>
                <c:pt idx="26">
                  <c:v>5.288</c:v>
                </c:pt>
                <c:pt idx="27">
                  <c:v>5.311999999999999</c:v>
                </c:pt>
                <c:pt idx="28">
                  <c:v>5.324999999999999</c:v>
                </c:pt>
                <c:pt idx="29">
                  <c:v>5.337</c:v>
                </c:pt>
                <c:pt idx="30">
                  <c:v>5.35</c:v>
                </c:pt>
                <c:pt idx="31">
                  <c:v>5.362999999999999</c:v>
                </c:pt>
                <c:pt idx="32">
                  <c:v>5.375</c:v>
                </c:pt>
                <c:pt idx="33">
                  <c:v>5.388</c:v>
                </c:pt>
                <c:pt idx="35">
                  <c:v>4.258</c:v>
                </c:pt>
                <c:pt idx="36">
                  <c:v>5.111999999999999</c:v>
                </c:pt>
                <c:pt idx="37">
                  <c:v>5.252</c:v>
                </c:pt>
                <c:pt idx="38">
                  <c:v>5.288</c:v>
                </c:pt>
                <c:pt idx="39">
                  <c:v>5.311999999999999</c:v>
                </c:pt>
                <c:pt idx="40">
                  <c:v>5.324999999999999</c:v>
                </c:pt>
                <c:pt idx="41">
                  <c:v>5.337</c:v>
                </c:pt>
                <c:pt idx="42">
                  <c:v>5.35</c:v>
                </c:pt>
                <c:pt idx="43">
                  <c:v>5.362999999999999</c:v>
                </c:pt>
                <c:pt idx="44">
                  <c:v>5.375</c:v>
                </c:pt>
                <c:pt idx="45">
                  <c:v>5.388</c:v>
                </c:pt>
                <c:pt idx="46">
                  <c:v>5.463999999999999</c:v>
                </c:pt>
                <c:pt idx="47">
                  <c:v>5.531</c:v>
                </c:pt>
              </c:numCache>
            </c:numRef>
          </c:xVal>
          <c:yVal>
            <c:numRef>
              <c:f>Feuil1!$D$2:$D$49</c:f>
              <c:numCache>
                <c:formatCode>General</c:formatCode>
                <c:ptCount val="48"/>
                <c:pt idx="16">
                  <c:v>1.0E-7</c:v>
                </c:pt>
                <c:pt idx="17">
                  <c:v>1.0E-7</c:v>
                </c:pt>
                <c:pt idx="18">
                  <c:v>1.0E-7</c:v>
                </c:pt>
                <c:pt idx="19">
                  <c:v>1.0E-7</c:v>
                </c:pt>
                <c:pt idx="20">
                  <c:v>1.0E-7</c:v>
                </c:pt>
                <c:pt idx="21">
                  <c:v>1.0E-7</c:v>
                </c:pt>
                <c:pt idx="22">
                  <c:v>6.40999999947349E-5</c:v>
                </c:pt>
                <c:pt idx="23">
                  <c:v>0.000928100000001816</c:v>
                </c:pt>
                <c:pt idx="24">
                  <c:v>0.0792031000000068</c:v>
                </c:pt>
                <c:pt idx="25">
                  <c:v>0.380681099999996</c:v>
                </c:pt>
                <c:pt idx="26">
                  <c:v>0.609785100000002</c:v>
                </c:pt>
                <c:pt idx="27">
                  <c:v>1.180251099999998</c:v>
                </c:pt>
                <c:pt idx="28">
                  <c:v>1.157017099999996</c:v>
                </c:pt>
                <c:pt idx="29">
                  <c:v>1.480180100000004</c:v>
                </c:pt>
                <c:pt idx="30">
                  <c:v>1.6573591</c:v>
                </c:pt>
                <c:pt idx="31">
                  <c:v>2.032184100000001</c:v>
                </c:pt>
                <c:pt idx="32">
                  <c:v>2.240528099999997</c:v>
                </c:pt>
                <c:pt idx="33">
                  <c:v>2.6359871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Drop Rate (1024)</c:v>
                </c:pt>
              </c:strCache>
            </c:strRef>
          </c:tx>
          <c:spPr>
            <a:ln w="15875" cap="rnd">
              <a:solidFill>
                <a:schemeClr val="accent5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marker>
          <c:xVal>
            <c:numRef>
              <c:f>Feuil1!$A$2:$A$49</c:f>
              <c:numCache>
                <c:formatCode>General</c:formatCode>
                <c:ptCount val="48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3.547</c:v>
                </c:pt>
                <c:pt idx="17">
                  <c:v>4.258</c:v>
                </c:pt>
                <c:pt idx="18">
                  <c:v>5.111999999999999</c:v>
                </c:pt>
                <c:pt idx="19">
                  <c:v>5.181</c:v>
                </c:pt>
                <c:pt idx="20">
                  <c:v>5.204</c:v>
                </c:pt>
                <c:pt idx="21">
                  <c:v>5.228</c:v>
                </c:pt>
                <c:pt idx="22">
                  <c:v>5.24</c:v>
                </c:pt>
                <c:pt idx="23">
                  <c:v>5.252</c:v>
                </c:pt>
                <c:pt idx="24">
                  <c:v>5.263999999999999</c:v>
                </c:pt>
                <c:pt idx="25">
                  <c:v>5.276</c:v>
                </c:pt>
                <c:pt idx="26">
                  <c:v>5.288</c:v>
                </c:pt>
                <c:pt idx="27">
                  <c:v>5.311999999999999</c:v>
                </c:pt>
                <c:pt idx="28">
                  <c:v>5.324999999999999</c:v>
                </c:pt>
                <c:pt idx="29">
                  <c:v>5.337</c:v>
                </c:pt>
                <c:pt idx="30">
                  <c:v>5.35</c:v>
                </c:pt>
                <c:pt idx="31">
                  <c:v>5.362999999999999</c:v>
                </c:pt>
                <c:pt idx="32">
                  <c:v>5.375</c:v>
                </c:pt>
                <c:pt idx="33">
                  <c:v>5.388</c:v>
                </c:pt>
                <c:pt idx="35">
                  <c:v>4.258</c:v>
                </c:pt>
                <c:pt idx="36">
                  <c:v>5.111999999999999</c:v>
                </c:pt>
                <c:pt idx="37">
                  <c:v>5.252</c:v>
                </c:pt>
                <c:pt idx="38">
                  <c:v>5.288</c:v>
                </c:pt>
                <c:pt idx="39">
                  <c:v>5.311999999999999</c:v>
                </c:pt>
                <c:pt idx="40">
                  <c:v>5.324999999999999</c:v>
                </c:pt>
                <c:pt idx="41">
                  <c:v>5.337</c:v>
                </c:pt>
                <c:pt idx="42">
                  <c:v>5.35</c:v>
                </c:pt>
                <c:pt idx="43">
                  <c:v>5.362999999999999</c:v>
                </c:pt>
                <c:pt idx="44">
                  <c:v>5.375</c:v>
                </c:pt>
                <c:pt idx="45">
                  <c:v>5.388</c:v>
                </c:pt>
                <c:pt idx="46">
                  <c:v>5.463999999999999</c:v>
                </c:pt>
                <c:pt idx="47">
                  <c:v>5.531</c:v>
                </c:pt>
              </c:numCache>
            </c:numRef>
          </c:xVal>
          <c:yVal>
            <c:numRef>
              <c:f>Feuil1!$F$2:$F$49</c:f>
              <c:numCache>
                <c:formatCode>General</c:formatCode>
                <c:ptCount val="48"/>
                <c:pt idx="35">
                  <c:v>1.0E-7</c:v>
                </c:pt>
                <c:pt idx="36">
                  <c:v>1.0E-7</c:v>
                </c:pt>
                <c:pt idx="37">
                  <c:v>1.0E-7</c:v>
                </c:pt>
                <c:pt idx="38">
                  <c:v>1.0E-7</c:v>
                </c:pt>
                <c:pt idx="39">
                  <c:v>1.0E-7</c:v>
                </c:pt>
                <c:pt idx="40">
                  <c:v>0.027041099999997</c:v>
                </c:pt>
                <c:pt idx="41">
                  <c:v>0.346931099999998</c:v>
                </c:pt>
                <c:pt idx="42">
                  <c:v>0.423888100000005</c:v>
                </c:pt>
                <c:pt idx="43">
                  <c:v>0.875140100000002</c:v>
                </c:pt>
                <c:pt idx="44">
                  <c:v>1.0690521</c:v>
                </c:pt>
                <c:pt idx="45">
                  <c:v>1.306255099999993</c:v>
                </c:pt>
                <c:pt idx="46">
                  <c:v>2.849504099999996</c:v>
                </c:pt>
                <c:pt idx="47">
                  <c:v>4.031043099999997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369664"/>
        <c:axId val="-2092363200"/>
      </c:scatterChart>
      <c:scatterChart>
        <c:scatterStyle val="lineMarker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RX Mpps (256)</c:v>
                </c:pt>
              </c:strCache>
            </c:strRef>
          </c:tx>
          <c:spPr>
            <a:ln w="158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Feuil1!$A$2:$A$49</c:f>
              <c:numCache>
                <c:formatCode>General</c:formatCode>
                <c:ptCount val="48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3.547</c:v>
                </c:pt>
                <c:pt idx="17">
                  <c:v>4.258</c:v>
                </c:pt>
                <c:pt idx="18">
                  <c:v>5.111999999999999</c:v>
                </c:pt>
                <c:pt idx="19">
                  <c:v>5.181</c:v>
                </c:pt>
                <c:pt idx="20">
                  <c:v>5.204</c:v>
                </c:pt>
                <c:pt idx="21">
                  <c:v>5.228</c:v>
                </c:pt>
                <c:pt idx="22">
                  <c:v>5.24</c:v>
                </c:pt>
                <c:pt idx="23">
                  <c:v>5.252</c:v>
                </c:pt>
                <c:pt idx="24">
                  <c:v>5.263999999999999</c:v>
                </c:pt>
                <c:pt idx="25">
                  <c:v>5.276</c:v>
                </c:pt>
                <c:pt idx="26">
                  <c:v>5.288</c:v>
                </c:pt>
                <c:pt idx="27">
                  <c:v>5.311999999999999</c:v>
                </c:pt>
                <c:pt idx="28">
                  <c:v>5.324999999999999</c:v>
                </c:pt>
                <c:pt idx="29">
                  <c:v>5.337</c:v>
                </c:pt>
                <c:pt idx="30">
                  <c:v>5.35</c:v>
                </c:pt>
                <c:pt idx="31">
                  <c:v>5.362999999999999</c:v>
                </c:pt>
                <c:pt idx="32">
                  <c:v>5.375</c:v>
                </c:pt>
                <c:pt idx="33">
                  <c:v>5.388</c:v>
                </c:pt>
                <c:pt idx="35">
                  <c:v>4.258</c:v>
                </c:pt>
                <c:pt idx="36">
                  <c:v>5.111999999999999</c:v>
                </c:pt>
                <c:pt idx="37">
                  <c:v>5.252</c:v>
                </c:pt>
                <c:pt idx="38">
                  <c:v>5.288</c:v>
                </c:pt>
                <c:pt idx="39">
                  <c:v>5.311999999999999</c:v>
                </c:pt>
                <c:pt idx="40">
                  <c:v>5.324999999999999</c:v>
                </c:pt>
                <c:pt idx="41">
                  <c:v>5.337</c:v>
                </c:pt>
                <c:pt idx="42">
                  <c:v>5.35</c:v>
                </c:pt>
                <c:pt idx="43">
                  <c:v>5.362999999999999</c:v>
                </c:pt>
                <c:pt idx="44">
                  <c:v>5.375</c:v>
                </c:pt>
                <c:pt idx="45">
                  <c:v>5.388</c:v>
                </c:pt>
                <c:pt idx="46">
                  <c:v>5.463999999999999</c:v>
                </c:pt>
                <c:pt idx="47">
                  <c:v>5.531</c:v>
                </c:pt>
              </c:numCache>
            </c:numRef>
          </c:xVal>
          <c:yVal>
            <c:numRef>
              <c:f>Feuil1!$C$2:$C$49</c:f>
              <c:numCache>
                <c:formatCode>General</c:formatCode>
                <c:ptCount val="48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5.159999999999999</c:v>
                </c:pt>
                <c:pt idx="10">
                  <c:v>5.159999999999999</c:v>
                </c:pt>
                <c:pt idx="11">
                  <c:v>5.159</c:v>
                </c:pt>
                <c:pt idx="12">
                  <c:v>5.163999999999999</c:v>
                </c:pt>
                <c:pt idx="13">
                  <c:v>5.157999999999999</c:v>
                </c:pt>
                <c:pt idx="14">
                  <c:v>5.124999999999999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RX Mpps (512)</c:v>
                </c:pt>
              </c:strCache>
            </c:strRef>
          </c:tx>
          <c:spPr>
            <a:ln w="15875" cap="rnd">
              <a:solidFill>
                <a:srgbClr val="00B050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 cap="flat" cmpd="sng" algn="ctr">
                <a:solidFill>
                  <a:srgbClr val="00B050"/>
                </a:solidFill>
                <a:round/>
              </a:ln>
              <a:effectLst/>
            </c:spPr>
          </c:marker>
          <c:xVal>
            <c:numRef>
              <c:f>Feuil1!$A$2:$A$49</c:f>
              <c:numCache>
                <c:formatCode>General</c:formatCode>
                <c:ptCount val="48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3.547</c:v>
                </c:pt>
                <c:pt idx="17">
                  <c:v>4.258</c:v>
                </c:pt>
                <c:pt idx="18">
                  <c:v>5.111999999999999</c:v>
                </c:pt>
                <c:pt idx="19">
                  <c:v>5.181</c:v>
                </c:pt>
                <c:pt idx="20">
                  <c:v>5.204</c:v>
                </c:pt>
                <c:pt idx="21">
                  <c:v>5.228</c:v>
                </c:pt>
                <c:pt idx="22">
                  <c:v>5.24</c:v>
                </c:pt>
                <c:pt idx="23">
                  <c:v>5.252</c:v>
                </c:pt>
                <c:pt idx="24">
                  <c:v>5.263999999999999</c:v>
                </c:pt>
                <c:pt idx="25">
                  <c:v>5.276</c:v>
                </c:pt>
                <c:pt idx="26">
                  <c:v>5.288</c:v>
                </c:pt>
                <c:pt idx="27">
                  <c:v>5.311999999999999</c:v>
                </c:pt>
                <c:pt idx="28">
                  <c:v>5.324999999999999</c:v>
                </c:pt>
                <c:pt idx="29">
                  <c:v>5.337</c:v>
                </c:pt>
                <c:pt idx="30">
                  <c:v>5.35</c:v>
                </c:pt>
                <c:pt idx="31">
                  <c:v>5.362999999999999</c:v>
                </c:pt>
                <c:pt idx="32">
                  <c:v>5.375</c:v>
                </c:pt>
                <c:pt idx="33">
                  <c:v>5.388</c:v>
                </c:pt>
                <c:pt idx="35">
                  <c:v>4.258</c:v>
                </c:pt>
                <c:pt idx="36">
                  <c:v>5.111999999999999</c:v>
                </c:pt>
                <c:pt idx="37">
                  <c:v>5.252</c:v>
                </c:pt>
                <c:pt idx="38">
                  <c:v>5.288</c:v>
                </c:pt>
                <c:pt idx="39">
                  <c:v>5.311999999999999</c:v>
                </c:pt>
                <c:pt idx="40">
                  <c:v>5.324999999999999</c:v>
                </c:pt>
                <c:pt idx="41">
                  <c:v>5.337</c:v>
                </c:pt>
                <c:pt idx="42">
                  <c:v>5.35</c:v>
                </c:pt>
                <c:pt idx="43">
                  <c:v>5.362999999999999</c:v>
                </c:pt>
                <c:pt idx="44">
                  <c:v>5.375</c:v>
                </c:pt>
                <c:pt idx="45">
                  <c:v>5.388</c:v>
                </c:pt>
                <c:pt idx="46">
                  <c:v>5.463999999999999</c:v>
                </c:pt>
                <c:pt idx="47">
                  <c:v>5.531</c:v>
                </c:pt>
              </c:numCache>
            </c:numRef>
          </c:xVal>
          <c:yVal>
            <c:numRef>
              <c:f>Feuil1!$E$2:$E$49</c:f>
              <c:numCache>
                <c:formatCode>General</c:formatCode>
                <c:ptCount val="48"/>
                <c:pt idx="16">
                  <c:v>3.547</c:v>
                </c:pt>
                <c:pt idx="17">
                  <c:v>4.258</c:v>
                </c:pt>
                <c:pt idx="18">
                  <c:v>5.111999999999999</c:v>
                </c:pt>
                <c:pt idx="19">
                  <c:v>5.181</c:v>
                </c:pt>
                <c:pt idx="20">
                  <c:v>5.204</c:v>
                </c:pt>
                <c:pt idx="21">
                  <c:v>5.228</c:v>
                </c:pt>
                <c:pt idx="22">
                  <c:v>5.24</c:v>
                </c:pt>
                <c:pt idx="23">
                  <c:v>5.252</c:v>
                </c:pt>
                <c:pt idx="24">
                  <c:v>5.261</c:v>
                </c:pt>
                <c:pt idx="25">
                  <c:v>5.257</c:v>
                </c:pt>
                <c:pt idx="26">
                  <c:v>5.257</c:v>
                </c:pt>
                <c:pt idx="27">
                  <c:v>5.26</c:v>
                </c:pt>
                <c:pt idx="28">
                  <c:v>5.266</c:v>
                </c:pt>
                <c:pt idx="29">
                  <c:v>5.259</c:v>
                </c:pt>
                <c:pt idx="30">
                  <c:v>5.263999999999999</c:v>
                </c:pt>
                <c:pt idx="31">
                  <c:v>5.254</c:v>
                </c:pt>
                <c:pt idx="32">
                  <c:v>5.255</c:v>
                </c:pt>
                <c:pt idx="33">
                  <c:v>5.247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RX Mpps (2014)</c:v>
                </c:pt>
              </c:strCache>
            </c:strRef>
          </c:tx>
          <c:spPr>
            <a:ln w="158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Feuil1!$A$2:$A$49</c:f>
              <c:numCache>
                <c:formatCode>General</c:formatCode>
                <c:ptCount val="48"/>
                <c:pt idx="0">
                  <c:v>2.84</c:v>
                </c:pt>
                <c:pt idx="1">
                  <c:v>4.258</c:v>
                </c:pt>
                <c:pt idx="2">
                  <c:v>4.968</c:v>
                </c:pt>
                <c:pt idx="3">
                  <c:v>5.033</c:v>
                </c:pt>
                <c:pt idx="4">
                  <c:v>5.111999999999999</c:v>
                </c:pt>
                <c:pt idx="5">
                  <c:v>5.122999999999999</c:v>
                </c:pt>
                <c:pt idx="6">
                  <c:v>5.135</c:v>
                </c:pt>
                <c:pt idx="7">
                  <c:v>5.157999999999999</c:v>
                </c:pt>
                <c:pt idx="8">
                  <c:v>5.167999999999999</c:v>
                </c:pt>
                <c:pt idx="9">
                  <c:v>5.181</c:v>
                </c:pt>
                <c:pt idx="10">
                  <c:v>5.181</c:v>
                </c:pt>
                <c:pt idx="11">
                  <c:v>5.191999999999999</c:v>
                </c:pt>
                <c:pt idx="12">
                  <c:v>5.204</c:v>
                </c:pt>
                <c:pt idx="13">
                  <c:v>5.252</c:v>
                </c:pt>
                <c:pt idx="14">
                  <c:v>5.68</c:v>
                </c:pt>
                <c:pt idx="16">
                  <c:v>3.547</c:v>
                </c:pt>
                <c:pt idx="17">
                  <c:v>4.258</c:v>
                </c:pt>
                <c:pt idx="18">
                  <c:v>5.111999999999999</c:v>
                </c:pt>
                <c:pt idx="19">
                  <c:v>5.181</c:v>
                </c:pt>
                <c:pt idx="20">
                  <c:v>5.204</c:v>
                </c:pt>
                <c:pt idx="21">
                  <c:v>5.228</c:v>
                </c:pt>
                <c:pt idx="22">
                  <c:v>5.24</c:v>
                </c:pt>
                <c:pt idx="23">
                  <c:v>5.252</c:v>
                </c:pt>
                <c:pt idx="24">
                  <c:v>5.263999999999999</c:v>
                </c:pt>
                <c:pt idx="25">
                  <c:v>5.276</c:v>
                </c:pt>
                <c:pt idx="26">
                  <c:v>5.288</c:v>
                </c:pt>
                <c:pt idx="27">
                  <c:v>5.311999999999999</c:v>
                </c:pt>
                <c:pt idx="28">
                  <c:v>5.324999999999999</c:v>
                </c:pt>
                <c:pt idx="29">
                  <c:v>5.337</c:v>
                </c:pt>
                <c:pt idx="30">
                  <c:v>5.35</c:v>
                </c:pt>
                <c:pt idx="31">
                  <c:v>5.362999999999999</c:v>
                </c:pt>
                <c:pt idx="32">
                  <c:v>5.375</c:v>
                </c:pt>
                <c:pt idx="33">
                  <c:v>5.388</c:v>
                </c:pt>
                <c:pt idx="35">
                  <c:v>4.258</c:v>
                </c:pt>
                <c:pt idx="36">
                  <c:v>5.111999999999999</c:v>
                </c:pt>
                <c:pt idx="37">
                  <c:v>5.252</c:v>
                </c:pt>
                <c:pt idx="38">
                  <c:v>5.288</c:v>
                </c:pt>
                <c:pt idx="39">
                  <c:v>5.311999999999999</c:v>
                </c:pt>
                <c:pt idx="40">
                  <c:v>5.324999999999999</c:v>
                </c:pt>
                <c:pt idx="41">
                  <c:v>5.337</c:v>
                </c:pt>
                <c:pt idx="42">
                  <c:v>5.35</c:v>
                </c:pt>
                <c:pt idx="43">
                  <c:v>5.362999999999999</c:v>
                </c:pt>
                <c:pt idx="44">
                  <c:v>5.375</c:v>
                </c:pt>
                <c:pt idx="45">
                  <c:v>5.388</c:v>
                </c:pt>
                <c:pt idx="46">
                  <c:v>5.463999999999999</c:v>
                </c:pt>
                <c:pt idx="47">
                  <c:v>5.531</c:v>
                </c:pt>
              </c:numCache>
            </c:numRef>
          </c:xVal>
          <c:yVal>
            <c:numRef>
              <c:f>Feuil1!$G$2:$G$49</c:f>
              <c:numCache>
                <c:formatCode>General</c:formatCode>
                <c:ptCount val="48"/>
                <c:pt idx="35">
                  <c:v>4.258</c:v>
                </c:pt>
                <c:pt idx="36">
                  <c:v>5.111999999999999</c:v>
                </c:pt>
                <c:pt idx="37">
                  <c:v>5.252</c:v>
                </c:pt>
                <c:pt idx="38">
                  <c:v>5.288</c:v>
                </c:pt>
                <c:pt idx="39">
                  <c:v>5.311999999999999</c:v>
                </c:pt>
                <c:pt idx="40">
                  <c:v>5.324999999999999</c:v>
                </c:pt>
                <c:pt idx="41">
                  <c:v>5.319</c:v>
                </c:pt>
                <c:pt idx="42">
                  <c:v>5.327999999999999</c:v>
                </c:pt>
                <c:pt idx="43">
                  <c:v>5.316</c:v>
                </c:pt>
                <c:pt idx="44">
                  <c:v>5.318</c:v>
                </c:pt>
                <c:pt idx="45">
                  <c:v>5.319</c:v>
                </c:pt>
                <c:pt idx="46">
                  <c:v>5.309</c:v>
                </c:pt>
                <c:pt idx="47">
                  <c:v>5.309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353840"/>
        <c:axId val="-2112814336"/>
      </c:scatterChart>
      <c:valAx>
        <c:axId val="-2092369664"/>
        <c:scaling>
          <c:orientation val="minMax"/>
          <c:max val="5.6"/>
          <c:min val="4.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64B 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TX Rate (</a:t>
                </a:r>
                <a:r>
                  <a:rPr lang="fr-FR" sz="1600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)</a:t>
                </a:r>
                <a:endParaRPr lang="fr-FR" sz="16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2363200"/>
        <c:crossesAt val="1.0E-8"/>
        <c:crossBetween val="midCat"/>
      </c:valAx>
      <c:valAx>
        <c:axId val="-2092363200"/>
        <c:scaling>
          <c:logBase val="10.0"/>
          <c:orientation val="minMax"/>
          <c:max val="1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Drop rate in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2369664"/>
        <c:crosses val="autoZero"/>
        <c:crossBetween val="midCat"/>
      </c:valAx>
      <c:valAx>
        <c:axId val="-2112814336"/>
        <c:scaling>
          <c:orientation val="minMax"/>
          <c:max val="5.4"/>
          <c:min val="4.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RX Rate (</a:t>
                </a:r>
                <a:r>
                  <a:rPr lang="fr-FR" sz="2000" baseline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2353840"/>
        <c:crosses val="max"/>
        <c:crossBetween val="midCat"/>
      </c:valAx>
      <c:valAx>
        <c:axId val="-2092353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2814336"/>
        <c:crossesAt val="0.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864925984607366"/>
          <c:y val="0.846530066646691"/>
          <c:w val="0.875732954858176"/>
          <c:h val="0.137306438052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31570612709"/>
          <c:y val="0.0571033198255724"/>
          <c:w val="0.831291282493505"/>
          <c:h val="0.775995591311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Drop (1Q x 2)</c:v>
                </c:pt>
              </c:strCache>
            </c:strRef>
          </c:tx>
          <c:spPr>
            <a:ln w="15875" cap="rnd">
              <a:solidFill>
                <a:schemeClr val="tx1">
                  <a:lumMod val="75000"/>
                  <a:lumOff val="25000"/>
                  <a:alpha val="9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alpha val="33000"/>
                </a:schemeClr>
              </a:solidFill>
              <a:ln w="9525" cap="flat" cmpd="sng" algn="ctr">
                <a:solidFill>
                  <a:schemeClr val="accent4">
                    <a:lumMod val="50000"/>
                    <a:alpha val="38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5.68</c:v>
                </c:pt>
                <c:pt idx="1">
                  <c:v>8.516</c:v>
                </c:pt>
                <c:pt idx="2">
                  <c:v>9.936</c:v>
                </c:pt>
                <c:pt idx="3">
                  <c:v>10.066</c:v>
                </c:pt>
                <c:pt idx="4">
                  <c:v>10.224</c:v>
                </c:pt>
                <c:pt idx="5">
                  <c:v>10.246</c:v>
                </c:pt>
                <c:pt idx="6">
                  <c:v>10.27</c:v>
                </c:pt>
                <c:pt idx="7">
                  <c:v>10.316</c:v>
                </c:pt>
                <c:pt idx="8">
                  <c:v>10.336</c:v>
                </c:pt>
                <c:pt idx="9">
                  <c:v>10.362</c:v>
                </c:pt>
                <c:pt idx="10">
                  <c:v>10.362</c:v>
                </c:pt>
                <c:pt idx="11">
                  <c:v>10.384</c:v>
                </c:pt>
                <c:pt idx="12">
                  <c:v>10.408</c:v>
                </c:pt>
                <c:pt idx="13">
                  <c:v>10.504</c:v>
                </c:pt>
                <c:pt idx="14">
                  <c:v>11.36</c:v>
                </c:pt>
                <c:pt idx="16">
                  <c:v>8.071</c:v>
                </c:pt>
                <c:pt idx="17">
                  <c:v>8.575</c:v>
                </c:pt>
                <c:pt idx="18">
                  <c:v>9.249000000000001</c:v>
                </c:pt>
                <c:pt idx="19">
                  <c:v>9.316</c:v>
                </c:pt>
                <c:pt idx="20">
                  <c:v>9.315</c:v>
                </c:pt>
                <c:pt idx="21">
                  <c:v>9.329</c:v>
                </c:pt>
                <c:pt idx="22">
                  <c:v>9.331</c:v>
                </c:pt>
                <c:pt idx="23">
                  <c:v>9.352</c:v>
                </c:pt>
                <c:pt idx="24">
                  <c:v>9.354</c:v>
                </c:pt>
                <c:pt idx="25">
                  <c:v>9.351</c:v>
                </c:pt>
                <c:pt idx="26">
                  <c:v>9.374</c:v>
                </c:pt>
                <c:pt idx="27">
                  <c:v>9.373</c:v>
                </c:pt>
                <c:pt idx="28">
                  <c:v>9.385</c:v>
                </c:pt>
                <c:pt idx="29">
                  <c:v>9.374</c:v>
                </c:pt>
                <c:pt idx="30">
                  <c:v>9.42</c:v>
                </c:pt>
                <c:pt idx="31">
                  <c:v>9.416</c:v>
                </c:pt>
                <c:pt idx="32">
                  <c:v>9.416</c:v>
                </c:pt>
                <c:pt idx="33">
                  <c:v>9.417</c:v>
                </c:pt>
                <c:pt idx="34">
                  <c:v>9.468</c:v>
                </c:pt>
                <c:pt idx="35">
                  <c:v>9.525</c:v>
                </c:pt>
                <c:pt idx="36">
                  <c:v>9.67</c:v>
                </c:pt>
                <c:pt idx="37">
                  <c:v>9.876</c:v>
                </c:pt>
                <c:pt idx="38">
                  <c:v>9.871</c:v>
                </c:pt>
                <c:pt idx="39">
                  <c:v>10.007</c:v>
                </c:pt>
                <c:pt idx="40">
                  <c:v>10.079</c:v>
                </c:pt>
                <c:pt idx="41">
                  <c:v>10.163</c:v>
                </c:pt>
                <c:pt idx="42">
                  <c:v>10.283</c:v>
                </c:pt>
                <c:pt idx="43">
                  <c:v>10.364</c:v>
                </c:pt>
              </c:numCache>
            </c:numRef>
          </c:xVal>
          <c:yVal>
            <c:numRef>
              <c:f>Feuil1!$B$2:$B$48</c:f>
              <c:numCache>
                <c:formatCode>General</c:formatCode>
                <c:ptCount val="47"/>
                <c:pt idx="0">
                  <c:v>1.0E-7</c:v>
                </c:pt>
                <c:pt idx="1">
                  <c:v>1.0E-7</c:v>
                </c:pt>
                <c:pt idx="2">
                  <c:v>1.0E-7</c:v>
                </c:pt>
                <c:pt idx="3">
                  <c:v>1.0E-7</c:v>
                </c:pt>
                <c:pt idx="4">
                  <c:v>1.0E-7</c:v>
                </c:pt>
                <c:pt idx="5">
                  <c:v>1.0E-7</c:v>
                </c:pt>
                <c:pt idx="6">
                  <c:v>1.0E-7</c:v>
                </c:pt>
                <c:pt idx="7">
                  <c:v>1.0E-7</c:v>
                </c:pt>
                <c:pt idx="8">
                  <c:v>0.000796099999994023</c:v>
                </c:pt>
                <c:pt idx="9">
                  <c:v>0.435976099999997</c:v>
                </c:pt>
                <c:pt idx="10">
                  <c:v>0.438052099999999</c:v>
                </c:pt>
                <c:pt idx="11">
                  <c:v>0.671384100000003</c:v>
                </c:pt>
                <c:pt idx="12">
                  <c:v>0.794048100000003</c:v>
                </c:pt>
                <c:pt idx="13">
                  <c:v>1.819864099999995</c:v>
                </c:pt>
                <c:pt idx="14">
                  <c:v>9.784292099999992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Drop (2Q)</c:v>
                </c:pt>
              </c:strCache>
            </c:strRef>
          </c:tx>
          <c:spPr>
            <a:ln w="15875" cap="rnd">
              <a:solidFill>
                <a:schemeClr val="tx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75000"/>
                </a:schemeClr>
              </a:solidFill>
              <a:ln w="6350" cap="flat" cmpd="sng" algn="ctr">
                <a:solidFill>
                  <a:schemeClr val="accent3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5.68</c:v>
                </c:pt>
                <c:pt idx="1">
                  <c:v>8.516</c:v>
                </c:pt>
                <c:pt idx="2">
                  <c:v>9.936</c:v>
                </c:pt>
                <c:pt idx="3">
                  <c:v>10.066</c:v>
                </c:pt>
                <c:pt idx="4">
                  <c:v>10.224</c:v>
                </c:pt>
                <c:pt idx="5">
                  <c:v>10.246</c:v>
                </c:pt>
                <c:pt idx="6">
                  <c:v>10.27</c:v>
                </c:pt>
                <c:pt idx="7">
                  <c:v>10.316</c:v>
                </c:pt>
                <c:pt idx="8">
                  <c:v>10.336</c:v>
                </c:pt>
                <c:pt idx="9">
                  <c:v>10.362</c:v>
                </c:pt>
                <c:pt idx="10">
                  <c:v>10.362</c:v>
                </c:pt>
                <c:pt idx="11">
                  <c:v>10.384</c:v>
                </c:pt>
                <c:pt idx="12">
                  <c:v>10.408</c:v>
                </c:pt>
                <c:pt idx="13">
                  <c:v>10.504</c:v>
                </c:pt>
                <c:pt idx="14">
                  <c:v>11.36</c:v>
                </c:pt>
                <c:pt idx="16">
                  <c:v>8.071</c:v>
                </c:pt>
                <c:pt idx="17">
                  <c:v>8.575</c:v>
                </c:pt>
                <c:pt idx="18">
                  <c:v>9.249000000000001</c:v>
                </c:pt>
                <c:pt idx="19">
                  <c:v>9.316</c:v>
                </c:pt>
                <c:pt idx="20">
                  <c:v>9.315</c:v>
                </c:pt>
                <c:pt idx="21">
                  <c:v>9.329</c:v>
                </c:pt>
                <c:pt idx="22">
                  <c:v>9.331</c:v>
                </c:pt>
                <c:pt idx="23">
                  <c:v>9.352</c:v>
                </c:pt>
                <c:pt idx="24">
                  <c:v>9.354</c:v>
                </c:pt>
                <c:pt idx="25">
                  <c:v>9.351</c:v>
                </c:pt>
                <c:pt idx="26">
                  <c:v>9.374</c:v>
                </c:pt>
                <c:pt idx="27">
                  <c:v>9.373</c:v>
                </c:pt>
                <c:pt idx="28">
                  <c:v>9.385</c:v>
                </c:pt>
                <c:pt idx="29">
                  <c:v>9.374</c:v>
                </c:pt>
                <c:pt idx="30">
                  <c:v>9.42</c:v>
                </c:pt>
                <c:pt idx="31">
                  <c:v>9.416</c:v>
                </c:pt>
                <c:pt idx="32">
                  <c:v>9.416</c:v>
                </c:pt>
                <c:pt idx="33">
                  <c:v>9.417</c:v>
                </c:pt>
                <c:pt idx="34">
                  <c:v>9.468</c:v>
                </c:pt>
                <c:pt idx="35">
                  <c:v>9.525</c:v>
                </c:pt>
                <c:pt idx="36">
                  <c:v>9.67</c:v>
                </c:pt>
                <c:pt idx="37">
                  <c:v>9.876</c:v>
                </c:pt>
                <c:pt idx="38">
                  <c:v>9.871</c:v>
                </c:pt>
                <c:pt idx="39">
                  <c:v>10.007</c:v>
                </c:pt>
                <c:pt idx="40">
                  <c:v>10.079</c:v>
                </c:pt>
                <c:pt idx="41">
                  <c:v>10.163</c:v>
                </c:pt>
                <c:pt idx="42">
                  <c:v>10.283</c:v>
                </c:pt>
                <c:pt idx="43">
                  <c:v>10.364</c:v>
                </c:pt>
              </c:numCache>
            </c:numRef>
          </c:xVal>
          <c:yVal>
            <c:numRef>
              <c:f>Feuil1!$D$2:$D$48</c:f>
              <c:numCache>
                <c:formatCode>General</c:formatCode>
                <c:ptCount val="47"/>
                <c:pt idx="16">
                  <c:v>1.0E-7</c:v>
                </c:pt>
                <c:pt idx="17">
                  <c:v>1.0E-7</c:v>
                </c:pt>
                <c:pt idx="18">
                  <c:v>1.0E-7</c:v>
                </c:pt>
                <c:pt idx="19">
                  <c:v>1.0E-7</c:v>
                </c:pt>
                <c:pt idx="20">
                  <c:v>1.0E-7</c:v>
                </c:pt>
                <c:pt idx="21">
                  <c:v>1.0E-7</c:v>
                </c:pt>
                <c:pt idx="22">
                  <c:v>1.0E-7</c:v>
                </c:pt>
                <c:pt idx="23">
                  <c:v>1.0E-7</c:v>
                </c:pt>
                <c:pt idx="24">
                  <c:v>3.40999999994234E-5</c:v>
                </c:pt>
                <c:pt idx="25">
                  <c:v>0.000280100000003611</c:v>
                </c:pt>
                <c:pt idx="26">
                  <c:v>0.00166309999999353</c:v>
                </c:pt>
                <c:pt idx="27">
                  <c:v>1.70999999997117E-5</c:v>
                </c:pt>
                <c:pt idx="28">
                  <c:v>0.000536099999996761</c:v>
                </c:pt>
                <c:pt idx="29">
                  <c:v>0.000148099999995818</c:v>
                </c:pt>
                <c:pt idx="30">
                  <c:v>0.000239099999993439</c:v>
                </c:pt>
                <c:pt idx="31">
                  <c:v>0.00190909999999772</c:v>
                </c:pt>
                <c:pt idx="32">
                  <c:v>0.000211099999993078</c:v>
                </c:pt>
                <c:pt idx="33">
                  <c:v>0.000384099999996831</c:v>
                </c:pt>
                <c:pt idx="34">
                  <c:v>0.0019801000000032</c:v>
                </c:pt>
                <c:pt idx="35">
                  <c:v>0.000744099999997413</c:v>
                </c:pt>
                <c:pt idx="36">
                  <c:v>0.000995100000003188</c:v>
                </c:pt>
                <c:pt idx="37">
                  <c:v>0.00825809999999788</c:v>
                </c:pt>
                <c:pt idx="38">
                  <c:v>0.0146841000000026</c:v>
                </c:pt>
                <c:pt idx="39">
                  <c:v>0.462880099999998</c:v>
                </c:pt>
                <c:pt idx="40">
                  <c:v>0.8566901</c:v>
                </c:pt>
                <c:pt idx="41">
                  <c:v>1.227061100000006</c:v>
                </c:pt>
                <c:pt idx="42">
                  <c:v>1.904515100000004</c:v>
                </c:pt>
                <c:pt idx="43">
                  <c:v>2.645980099999994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4206768"/>
        <c:axId val="-2094170480"/>
      </c:scatterChart>
      <c:scatterChart>
        <c:scatterStyle val="lineMarker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RX Mpps (1Q x 2)</c:v>
                </c:pt>
              </c:strCache>
            </c:strRef>
          </c:tx>
          <c:spPr>
            <a:ln w="15875" cap="rnd">
              <a:solidFill>
                <a:schemeClr val="tx1">
                  <a:lumMod val="75000"/>
                  <a:lumOff val="25000"/>
                  <a:alpha val="3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>
                    <a:lumMod val="75000"/>
                    <a:lumOff val="25000"/>
                    <a:alpha val="13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5.68</c:v>
                </c:pt>
                <c:pt idx="1">
                  <c:v>8.516</c:v>
                </c:pt>
                <c:pt idx="2">
                  <c:v>9.936</c:v>
                </c:pt>
                <c:pt idx="3">
                  <c:v>10.066</c:v>
                </c:pt>
                <c:pt idx="4">
                  <c:v>10.224</c:v>
                </c:pt>
                <c:pt idx="5">
                  <c:v>10.246</c:v>
                </c:pt>
                <c:pt idx="6">
                  <c:v>10.27</c:v>
                </c:pt>
                <c:pt idx="7">
                  <c:v>10.316</c:v>
                </c:pt>
                <c:pt idx="8">
                  <c:v>10.336</c:v>
                </c:pt>
                <c:pt idx="9">
                  <c:v>10.362</c:v>
                </c:pt>
                <c:pt idx="10">
                  <c:v>10.362</c:v>
                </c:pt>
                <c:pt idx="11">
                  <c:v>10.384</c:v>
                </c:pt>
                <c:pt idx="12">
                  <c:v>10.408</c:v>
                </c:pt>
                <c:pt idx="13">
                  <c:v>10.504</c:v>
                </c:pt>
                <c:pt idx="14">
                  <c:v>11.36</c:v>
                </c:pt>
                <c:pt idx="16">
                  <c:v>8.071</c:v>
                </c:pt>
                <c:pt idx="17">
                  <c:v>8.575</c:v>
                </c:pt>
                <c:pt idx="18">
                  <c:v>9.249000000000001</c:v>
                </c:pt>
                <c:pt idx="19">
                  <c:v>9.316</c:v>
                </c:pt>
                <c:pt idx="20">
                  <c:v>9.315</c:v>
                </c:pt>
                <c:pt idx="21">
                  <c:v>9.329</c:v>
                </c:pt>
                <c:pt idx="22">
                  <c:v>9.331</c:v>
                </c:pt>
                <c:pt idx="23">
                  <c:v>9.352</c:v>
                </c:pt>
                <c:pt idx="24">
                  <c:v>9.354</c:v>
                </c:pt>
                <c:pt idx="25">
                  <c:v>9.351</c:v>
                </c:pt>
                <c:pt idx="26">
                  <c:v>9.374</c:v>
                </c:pt>
                <c:pt idx="27">
                  <c:v>9.373</c:v>
                </c:pt>
                <c:pt idx="28">
                  <c:v>9.385</c:v>
                </c:pt>
                <c:pt idx="29">
                  <c:v>9.374</c:v>
                </c:pt>
                <c:pt idx="30">
                  <c:v>9.42</c:v>
                </c:pt>
                <c:pt idx="31">
                  <c:v>9.416</c:v>
                </c:pt>
                <c:pt idx="32">
                  <c:v>9.416</c:v>
                </c:pt>
                <c:pt idx="33">
                  <c:v>9.417</c:v>
                </c:pt>
                <c:pt idx="34">
                  <c:v>9.468</c:v>
                </c:pt>
                <c:pt idx="35">
                  <c:v>9.525</c:v>
                </c:pt>
                <c:pt idx="36">
                  <c:v>9.67</c:v>
                </c:pt>
                <c:pt idx="37">
                  <c:v>9.876</c:v>
                </c:pt>
                <c:pt idx="38">
                  <c:v>9.871</c:v>
                </c:pt>
                <c:pt idx="39">
                  <c:v>10.007</c:v>
                </c:pt>
                <c:pt idx="40">
                  <c:v>10.079</c:v>
                </c:pt>
                <c:pt idx="41">
                  <c:v>10.163</c:v>
                </c:pt>
                <c:pt idx="42">
                  <c:v>10.283</c:v>
                </c:pt>
                <c:pt idx="43">
                  <c:v>10.364</c:v>
                </c:pt>
              </c:numCache>
            </c:numRef>
          </c:xVal>
          <c:yVal>
            <c:numRef>
              <c:f>Feuil1!$C$2:$C$48</c:f>
              <c:numCache>
                <c:formatCode>General</c:formatCode>
                <c:ptCount val="47"/>
                <c:pt idx="0">
                  <c:v>5.68</c:v>
                </c:pt>
                <c:pt idx="1">
                  <c:v>8.516</c:v>
                </c:pt>
                <c:pt idx="2">
                  <c:v>9.936</c:v>
                </c:pt>
                <c:pt idx="3">
                  <c:v>10.066</c:v>
                </c:pt>
                <c:pt idx="4">
                  <c:v>10.224</c:v>
                </c:pt>
                <c:pt idx="5">
                  <c:v>10.246</c:v>
                </c:pt>
                <c:pt idx="6">
                  <c:v>10.27</c:v>
                </c:pt>
                <c:pt idx="7">
                  <c:v>10.316</c:v>
                </c:pt>
                <c:pt idx="8">
                  <c:v>10.336</c:v>
                </c:pt>
                <c:pt idx="9">
                  <c:v>10.32</c:v>
                </c:pt>
                <c:pt idx="10">
                  <c:v>10.32</c:v>
                </c:pt>
                <c:pt idx="11">
                  <c:v>10.318</c:v>
                </c:pt>
                <c:pt idx="12">
                  <c:v>10.328</c:v>
                </c:pt>
                <c:pt idx="13">
                  <c:v>10.316</c:v>
                </c:pt>
                <c:pt idx="14">
                  <c:v>10.25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RX Mpps (2Q)</c:v>
                </c:pt>
              </c:strCache>
            </c:strRef>
          </c:tx>
          <c:spPr>
            <a:ln w="158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75000"/>
                </a:schemeClr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Feuil1!$A$2:$A$48</c:f>
              <c:numCache>
                <c:formatCode>General</c:formatCode>
                <c:ptCount val="47"/>
                <c:pt idx="0">
                  <c:v>5.68</c:v>
                </c:pt>
                <c:pt idx="1">
                  <c:v>8.516</c:v>
                </c:pt>
                <c:pt idx="2">
                  <c:v>9.936</c:v>
                </c:pt>
                <c:pt idx="3">
                  <c:v>10.066</c:v>
                </c:pt>
                <c:pt idx="4">
                  <c:v>10.224</c:v>
                </c:pt>
                <c:pt idx="5">
                  <c:v>10.246</c:v>
                </c:pt>
                <c:pt idx="6">
                  <c:v>10.27</c:v>
                </c:pt>
                <c:pt idx="7">
                  <c:v>10.316</c:v>
                </c:pt>
                <c:pt idx="8">
                  <c:v>10.336</c:v>
                </c:pt>
                <c:pt idx="9">
                  <c:v>10.362</c:v>
                </c:pt>
                <c:pt idx="10">
                  <c:v>10.362</c:v>
                </c:pt>
                <c:pt idx="11">
                  <c:v>10.384</c:v>
                </c:pt>
                <c:pt idx="12">
                  <c:v>10.408</c:v>
                </c:pt>
                <c:pt idx="13">
                  <c:v>10.504</c:v>
                </c:pt>
                <c:pt idx="14">
                  <c:v>11.36</c:v>
                </c:pt>
                <c:pt idx="16">
                  <c:v>8.071</c:v>
                </c:pt>
                <c:pt idx="17">
                  <c:v>8.575</c:v>
                </c:pt>
                <c:pt idx="18">
                  <c:v>9.249000000000001</c:v>
                </c:pt>
                <c:pt idx="19">
                  <c:v>9.316</c:v>
                </c:pt>
                <c:pt idx="20">
                  <c:v>9.315</c:v>
                </c:pt>
                <c:pt idx="21">
                  <c:v>9.329</c:v>
                </c:pt>
                <c:pt idx="22">
                  <c:v>9.331</c:v>
                </c:pt>
                <c:pt idx="23">
                  <c:v>9.352</c:v>
                </c:pt>
                <c:pt idx="24">
                  <c:v>9.354</c:v>
                </c:pt>
                <c:pt idx="25">
                  <c:v>9.351</c:v>
                </c:pt>
                <c:pt idx="26">
                  <c:v>9.374</c:v>
                </c:pt>
                <c:pt idx="27">
                  <c:v>9.373</c:v>
                </c:pt>
                <c:pt idx="28">
                  <c:v>9.385</c:v>
                </c:pt>
                <c:pt idx="29">
                  <c:v>9.374</c:v>
                </c:pt>
                <c:pt idx="30">
                  <c:v>9.42</c:v>
                </c:pt>
                <c:pt idx="31">
                  <c:v>9.416</c:v>
                </c:pt>
                <c:pt idx="32">
                  <c:v>9.416</c:v>
                </c:pt>
                <c:pt idx="33">
                  <c:v>9.417</c:v>
                </c:pt>
                <c:pt idx="34">
                  <c:v>9.468</c:v>
                </c:pt>
                <c:pt idx="35">
                  <c:v>9.525</c:v>
                </c:pt>
                <c:pt idx="36">
                  <c:v>9.67</c:v>
                </c:pt>
                <c:pt idx="37">
                  <c:v>9.876</c:v>
                </c:pt>
                <c:pt idx="38">
                  <c:v>9.871</c:v>
                </c:pt>
                <c:pt idx="39">
                  <c:v>10.007</c:v>
                </c:pt>
                <c:pt idx="40">
                  <c:v>10.079</c:v>
                </c:pt>
                <c:pt idx="41">
                  <c:v>10.163</c:v>
                </c:pt>
                <c:pt idx="42">
                  <c:v>10.283</c:v>
                </c:pt>
                <c:pt idx="43">
                  <c:v>10.364</c:v>
                </c:pt>
              </c:numCache>
            </c:numRef>
          </c:xVal>
          <c:yVal>
            <c:numRef>
              <c:f>Feuil1!$E$2:$E$48</c:f>
              <c:numCache>
                <c:formatCode>General</c:formatCode>
                <c:ptCount val="47"/>
                <c:pt idx="16">
                  <c:v>8.071</c:v>
                </c:pt>
                <c:pt idx="17">
                  <c:v>8.575</c:v>
                </c:pt>
                <c:pt idx="18">
                  <c:v>9.249000000000001</c:v>
                </c:pt>
                <c:pt idx="19">
                  <c:v>9.316</c:v>
                </c:pt>
                <c:pt idx="20">
                  <c:v>9.315</c:v>
                </c:pt>
                <c:pt idx="21">
                  <c:v>9.329</c:v>
                </c:pt>
                <c:pt idx="22">
                  <c:v>9.331</c:v>
                </c:pt>
                <c:pt idx="23">
                  <c:v>9.352</c:v>
                </c:pt>
                <c:pt idx="24">
                  <c:v>9.353</c:v>
                </c:pt>
                <c:pt idx="25">
                  <c:v>9.351</c:v>
                </c:pt>
                <c:pt idx="26">
                  <c:v>9.374</c:v>
                </c:pt>
                <c:pt idx="27">
                  <c:v>9.378</c:v>
                </c:pt>
                <c:pt idx="28">
                  <c:v>9.384</c:v>
                </c:pt>
                <c:pt idx="29">
                  <c:v>9.374</c:v>
                </c:pt>
                <c:pt idx="30">
                  <c:v>9.42</c:v>
                </c:pt>
                <c:pt idx="31">
                  <c:v>9.416</c:v>
                </c:pt>
                <c:pt idx="32">
                  <c:v>9.416</c:v>
                </c:pt>
                <c:pt idx="33">
                  <c:v>9.417</c:v>
                </c:pt>
                <c:pt idx="34">
                  <c:v>9.468</c:v>
                </c:pt>
                <c:pt idx="35">
                  <c:v>9.525</c:v>
                </c:pt>
                <c:pt idx="36">
                  <c:v>9.672</c:v>
                </c:pt>
                <c:pt idx="37">
                  <c:v>9.876</c:v>
                </c:pt>
                <c:pt idx="38">
                  <c:v>9.872</c:v>
                </c:pt>
                <c:pt idx="39">
                  <c:v>9.95</c:v>
                </c:pt>
                <c:pt idx="40">
                  <c:v>9.986</c:v>
                </c:pt>
                <c:pt idx="41">
                  <c:v>10.163</c:v>
                </c:pt>
                <c:pt idx="42">
                  <c:v>10.077</c:v>
                </c:pt>
                <c:pt idx="43">
                  <c:v>10.087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4648208"/>
        <c:axId val="-2104588608"/>
      </c:scatterChart>
      <c:valAx>
        <c:axId val="-2094206768"/>
        <c:scaling>
          <c:orientation val="minMax"/>
          <c:max val="10.8"/>
          <c:min val="8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64B 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TX Rate (</a:t>
                </a:r>
                <a:r>
                  <a:rPr lang="fr-FR" sz="1600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)</a:t>
                </a:r>
                <a:endParaRPr lang="fr-FR" sz="16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4170480"/>
        <c:crossesAt val="1.0E-8"/>
        <c:crossBetween val="midCat"/>
      </c:valAx>
      <c:valAx>
        <c:axId val="-2094170480"/>
        <c:scaling>
          <c:logBase val="10.0"/>
          <c:orientation val="minMax"/>
          <c:max val="1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Drop rate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4206768"/>
        <c:crosses val="autoZero"/>
        <c:crossBetween val="midCat"/>
      </c:valAx>
      <c:valAx>
        <c:axId val="-2104588608"/>
        <c:scaling>
          <c:orientation val="minMax"/>
          <c:max val="10.5"/>
          <c:min val="8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RX Rate (</a:t>
                </a:r>
                <a:r>
                  <a:rPr lang="fr-FR" sz="2000" baseline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04648208"/>
        <c:crosses val="max"/>
        <c:crossBetween val="midCat"/>
      </c:valAx>
      <c:valAx>
        <c:axId val="-2104648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04588608"/>
        <c:crossesAt val="0.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574992033146"/>
          <c:y val="0.938892896934718"/>
          <c:w val="0.654220344799564"/>
          <c:h val="0.061107103065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31570612709"/>
          <c:y val="0.0571033198255724"/>
          <c:w val="0.831291282493505"/>
          <c:h val="0.775995591311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Drop Rate (1)</c:v>
                </c:pt>
              </c:strCache>
            </c:strRef>
          </c:tx>
          <c:spPr>
            <a:ln w="15875" cap="rnd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Feuil1!$A$2:$A$64</c:f>
              <c:numCache>
                <c:formatCode>General</c:formatCode>
                <c:ptCount val="63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5.181</c:v>
                </c:pt>
                <c:pt idx="33">
                  <c:v>5.181</c:v>
                </c:pt>
                <c:pt idx="34">
                  <c:v>5.191999999999999</c:v>
                </c:pt>
                <c:pt idx="35">
                  <c:v>5.204</c:v>
                </c:pt>
                <c:pt idx="36">
                  <c:v>5.252</c:v>
                </c:pt>
                <c:pt idx="37">
                  <c:v>5.68</c:v>
                </c:pt>
                <c:pt idx="39">
                  <c:v>2.84</c:v>
                </c:pt>
                <c:pt idx="40">
                  <c:v>2.84</c:v>
                </c:pt>
                <c:pt idx="41">
                  <c:v>4.258</c:v>
                </c:pt>
                <c:pt idx="42">
                  <c:v>4.683999999999999</c:v>
                </c:pt>
                <c:pt idx="43">
                  <c:v>4.821</c:v>
                </c:pt>
                <c:pt idx="44">
                  <c:v>4.893</c:v>
                </c:pt>
                <c:pt idx="45">
                  <c:v>4.925</c:v>
                </c:pt>
                <c:pt idx="46">
                  <c:v>4.968</c:v>
                </c:pt>
                <c:pt idx="47">
                  <c:v>4.968</c:v>
                </c:pt>
                <c:pt idx="48">
                  <c:v>5.012</c:v>
                </c:pt>
                <c:pt idx="49">
                  <c:v>5.032</c:v>
                </c:pt>
                <c:pt idx="50">
                  <c:v>5.066999999999999</c:v>
                </c:pt>
                <c:pt idx="51">
                  <c:v>5.078</c:v>
                </c:pt>
                <c:pt idx="52">
                  <c:v>5.1</c:v>
                </c:pt>
                <c:pt idx="53">
                  <c:v>5.111999999999999</c:v>
                </c:pt>
                <c:pt idx="54">
                  <c:v>5.122999999999999</c:v>
                </c:pt>
                <c:pt idx="55">
                  <c:v>5.135</c:v>
                </c:pt>
                <c:pt idx="56">
                  <c:v>5.157999999999999</c:v>
                </c:pt>
                <c:pt idx="57">
                  <c:v>5.167999999999999</c:v>
                </c:pt>
                <c:pt idx="58">
                  <c:v>5.181</c:v>
                </c:pt>
                <c:pt idx="59">
                  <c:v>5.181</c:v>
                </c:pt>
                <c:pt idx="60">
                  <c:v>5.252</c:v>
                </c:pt>
                <c:pt idx="61">
                  <c:v>5.388</c:v>
                </c:pt>
                <c:pt idx="62">
                  <c:v>5.68</c:v>
                </c:pt>
              </c:numCache>
            </c:numRef>
          </c:xVal>
          <c:yVal>
            <c:numRef>
              <c:f>Feuil1!$B$2:$B$64</c:f>
              <c:numCache>
                <c:formatCode>General</c:formatCode>
                <c:ptCount val="63"/>
                <c:pt idx="0">
                  <c:v>1.0E-7</c:v>
                </c:pt>
                <c:pt idx="1">
                  <c:v>1.0E-7</c:v>
                </c:pt>
                <c:pt idx="2">
                  <c:v>1.0E-7</c:v>
                </c:pt>
                <c:pt idx="3">
                  <c:v>1.0E-7</c:v>
                </c:pt>
                <c:pt idx="4">
                  <c:v>0.000590100000002533</c:v>
                </c:pt>
                <c:pt idx="5">
                  <c:v>0.000229100000004476</c:v>
                </c:pt>
                <c:pt idx="6">
                  <c:v>0.000516100000004624</c:v>
                </c:pt>
                <c:pt idx="7">
                  <c:v>0.000789099999997486</c:v>
                </c:pt>
                <c:pt idx="8">
                  <c:v>0.000832100000002608</c:v>
                </c:pt>
                <c:pt idx="9">
                  <c:v>0.00112809999999424</c:v>
                </c:pt>
                <c:pt idx="10">
                  <c:v>0.000780100000005998</c:v>
                </c:pt>
                <c:pt idx="11">
                  <c:v>0.000136099999997693</c:v>
                </c:pt>
                <c:pt idx="12">
                  <c:v>6.40999999947349E-5</c:v>
                </c:pt>
                <c:pt idx="13">
                  <c:v>0.000162100000003104</c:v>
                </c:pt>
                <c:pt idx="14">
                  <c:v>0.000233099999994377</c:v>
                </c:pt>
                <c:pt idx="15">
                  <c:v>0.00111910000000276</c:v>
                </c:pt>
                <c:pt idx="16">
                  <c:v>1.149529100000001</c:v>
                </c:pt>
                <c:pt idx="17">
                  <c:v>2.536716099999998</c:v>
                </c:pt>
                <c:pt idx="18">
                  <c:v>5.087824099999997</c:v>
                </c:pt>
                <c:pt idx="19">
                  <c:v>10.0315641</c:v>
                </c:pt>
                <c:pt idx="20">
                  <c:v>18.98037610000001</c:v>
                </c:pt>
                <c:pt idx="21">
                  <c:v>26.5828191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Drop Rate (2)</c:v>
                </c:pt>
              </c:strCache>
            </c:strRef>
          </c:tx>
          <c:spPr>
            <a:ln w="15875" cap="rnd">
              <a:solidFill>
                <a:schemeClr val="tx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75000"/>
                </a:schemeClr>
              </a:solidFill>
              <a:ln w="6350" cap="flat" cmpd="sng" algn="ctr">
                <a:solidFill>
                  <a:schemeClr val="accent3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Feuil1!$A$2:$A$64</c:f>
              <c:numCache>
                <c:formatCode>General</c:formatCode>
                <c:ptCount val="63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5.181</c:v>
                </c:pt>
                <c:pt idx="33">
                  <c:v>5.181</c:v>
                </c:pt>
                <c:pt idx="34">
                  <c:v>5.191999999999999</c:v>
                </c:pt>
                <c:pt idx="35">
                  <c:v>5.204</c:v>
                </c:pt>
                <c:pt idx="36">
                  <c:v>5.252</c:v>
                </c:pt>
                <c:pt idx="37">
                  <c:v>5.68</c:v>
                </c:pt>
                <c:pt idx="39">
                  <c:v>2.84</c:v>
                </c:pt>
                <c:pt idx="40">
                  <c:v>2.84</c:v>
                </c:pt>
                <c:pt idx="41">
                  <c:v>4.258</c:v>
                </c:pt>
                <c:pt idx="42">
                  <c:v>4.683999999999999</c:v>
                </c:pt>
                <c:pt idx="43">
                  <c:v>4.821</c:v>
                </c:pt>
                <c:pt idx="44">
                  <c:v>4.893</c:v>
                </c:pt>
                <c:pt idx="45">
                  <c:v>4.925</c:v>
                </c:pt>
                <c:pt idx="46">
                  <c:v>4.968</c:v>
                </c:pt>
                <c:pt idx="47">
                  <c:v>4.968</c:v>
                </c:pt>
                <c:pt idx="48">
                  <c:v>5.012</c:v>
                </c:pt>
                <c:pt idx="49">
                  <c:v>5.032</c:v>
                </c:pt>
                <c:pt idx="50">
                  <c:v>5.066999999999999</c:v>
                </c:pt>
                <c:pt idx="51">
                  <c:v>5.078</c:v>
                </c:pt>
                <c:pt idx="52">
                  <c:v>5.1</c:v>
                </c:pt>
                <c:pt idx="53">
                  <c:v>5.111999999999999</c:v>
                </c:pt>
                <c:pt idx="54">
                  <c:v>5.122999999999999</c:v>
                </c:pt>
                <c:pt idx="55">
                  <c:v>5.135</c:v>
                </c:pt>
                <c:pt idx="56">
                  <c:v>5.157999999999999</c:v>
                </c:pt>
                <c:pt idx="57">
                  <c:v>5.167999999999999</c:v>
                </c:pt>
                <c:pt idx="58">
                  <c:v>5.181</c:v>
                </c:pt>
                <c:pt idx="59">
                  <c:v>5.181</c:v>
                </c:pt>
                <c:pt idx="60">
                  <c:v>5.252</c:v>
                </c:pt>
                <c:pt idx="61">
                  <c:v>5.388</c:v>
                </c:pt>
                <c:pt idx="62">
                  <c:v>5.68</c:v>
                </c:pt>
              </c:numCache>
            </c:numRef>
          </c:xVal>
          <c:yVal>
            <c:numRef>
              <c:f>Feuil1!$D$2:$D$64</c:f>
              <c:numCache>
                <c:formatCode>General</c:formatCode>
                <c:ptCount val="63"/>
                <c:pt idx="23">
                  <c:v>1.0E-7</c:v>
                </c:pt>
                <c:pt idx="24">
                  <c:v>1.0E-7</c:v>
                </c:pt>
                <c:pt idx="25">
                  <c:v>1.0E-7</c:v>
                </c:pt>
                <c:pt idx="26">
                  <c:v>1.0E-7</c:v>
                </c:pt>
                <c:pt idx="27">
                  <c:v>1.0E-7</c:v>
                </c:pt>
                <c:pt idx="28">
                  <c:v>1.0E-7</c:v>
                </c:pt>
                <c:pt idx="29">
                  <c:v>1.0E-7</c:v>
                </c:pt>
                <c:pt idx="30">
                  <c:v>1.0E-7</c:v>
                </c:pt>
                <c:pt idx="31">
                  <c:v>0.000796099999994023</c:v>
                </c:pt>
                <c:pt idx="32">
                  <c:v>0.435976099999997</c:v>
                </c:pt>
                <c:pt idx="33">
                  <c:v>0.438052099999999</c:v>
                </c:pt>
                <c:pt idx="34">
                  <c:v>0.671384100000003</c:v>
                </c:pt>
                <c:pt idx="35">
                  <c:v>0.794048100000003</c:v>
                </c:pt>
                <c:pt idx="36">
                  <c:v>1.819864099999995</c:v>
                </c:pt>
                <c:pt idx="37">
                  <c:v>9.784292099999992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Drop Rate (3)</c:v>
                </c:pt>
              </c:strCache>
            </c:strRef>
          </c:tx>
          <c:spPr>
            <a:ln w="158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plus"/>
            <c:size val="5"/>
            <c:spPr>
              <a:noFill/>
              <a:ln w="9525" cap="flat" cmpd="sng" algn="ctr">
                <a:solidFill>
                  <a:srgbClr val="00B050"/>
                </a:solidFill>
                <a:round/>
              </a:ln>
              <a:effectLst/>
            </c:spPr>
          </c:marker>
          <c:xVal>
            <c:numRef>
              <c:f>Feuil1!$A$2:$A$64</c:f>
              <c:numCache>
                <c:formatCode>General</c:formatCode>
                <c:ptCount val="63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5.181</c:v>
                </c:pt>
                <c:pt idx="33">
                  <c:v>5.181</c:v>
                </c:pt>
                <c:pt idx="34">
                  <c:v>5.191999999999999</c:v>
                </c:pt>
                <c:pt idx="35">
                  <c:v>5.204</c:v>
                </c:pt>
                <c:pt idx="36">
                  <c:v>5.252</c:v>
                </c:pt>
                <c:pt idx="37">
                  <c:v>5.68</c:v>
                </c:pt>
                <c:pt idx="39">
                  <c:v>2.84</c:v>
                </c:pt>
                <c:pt idx="40">
                  <c:v>2.84</c:v>
                </c:pt>
                <c:pt idx="41">
                  <c:v>4.258</c:v>
                </c:pt>
                <c:pt idx="42">
                  <c:v>4.683999999999999</c:v>
                </c:pt>
                <c:pt idx="43">
                  <c:v>4.821</c:v>
                </c:pt>
                <c:pt idx="44">
                  <c:v>4.893</c:v>
                </c:pt>
                <c:pt idx="45">
                  <c:v>4.925</c:v>
                </c:pt>
                <c:pt idx="46">
                  <c:v>4.968</c:v>
                </c:pt>
                <c:pt idx="47">
                  <c:v>4.968</c:v>
                </c:pt>
                <c:pt idx="48">
                  <c:v>5.012</c:v>
                </c:pt>
                <c:pt idx="49">
                  <c:v>5.032</c:v>
                </c:pt>
                <c:pt idx="50">
                  <c:v>5.066999999999999</c:v>
                </c:pt>
                <c:pt idx="51">
                  <c:v>5.078</c:v>
                </c:pt>
                <c:pt idx="52">
                  <c:v>5.1</c:v>
                </c:pt>
                <c:pt idx="53">
                  <c:v>5.111999999999999</c:v>
                </c:pt>
                <c:pt idx="54">
                  <c:v>5.122999999999999</c:v>
                </c:pt>
                <c:pt idx="55">
                  <c:v>5.135</c:v>
                </c:pt>
                <c:pt idx="56">
                  <c:v>5.157999999999999</c:v>
                </c:pt>
                <c:pt idx="57">
                  <c:v>5.167999999999999</c:v>
                </c:pt>
                <c:pt idx="58">
                  <c:v>5.181</c:v>
                </c:pt>
                <c:pt idx="59">
                  <c:v>5.181</c:v>
                </c:pt>
                <c:pt idx="60">
                  <c:v>5.252</c:v>
                </c:pt>
                <c:pt idx="61">
                  <c:v>5.388</c:v>
                </c:pt>
                <c:pt idx="62">
                  <c:v>5.68</c:v>
                </c:pt>
              </c:numCache>
            </c:numRef>
          </c:xVal>
          <c:yVal>
            <c:numRef>
              <c:f>Feuil1!$F$2:$F$64</c:f>
              <c:numCache>
                <c:formatCode>General</c:formatCode>
                <c:ptCount val="63"/>
                <c:pt idx="39">
                  <c:v>1.0E-7</c:v>
                </c:pt>
                <c:pt idx="40">
                  <c:v>1.0E-7</c:v>
                </c:pt>
                <c:pt idx="41">
                  <c:v>1.0E-7</c:v>
                </c:pt>
                <c:pt idx="42">
                  <c:v>1.0E-7</c:v>
                </c:pt>
                <c:pt idx="43">
                  <c:v>1.0E-7</c:v>
                </c:pt>
                <c:pt idx="44">
                  <c:v>1.0E-7</c:v>
                </c:pt>
                <c:pt idx="45">
                  <c:v>1.0E-7</c:v>
                </c:pt>
                <c:pt idx="46">
                  <c:v>1.0E-7</c:v>
                </c:pt>
                <c:pt idx="47">
                  <c:v>1.0E-7</c:v>
                </c:pt>
                <c:pt idx="48">
                  <c:v>1.0E-7</c:v>
                </c:pt>
                <c:pt idx="49">
                  <c:v>0.000116100000005556</c:v>
                </c:pt>
                <c:pt idx="50">
                  <c:v>4.10000000411183E-6</c:v>
                </c:pt>
                <c:pt idx="51">
                  <c:v>0.000536099999996761</c:v>
                </c:pt>
                <c:pt idx="52">
                  <c:v>0.000676099999998566</c:v>
                </c:pt>
                <c:pt idx="53">
                  <c:v>1.0E-7</c:v>
                </c:pt>
                <c:pt idx="54">
                  <c:v>0.000592099999997483</c:v>
                </c:pt>
                <c:pt idx="55">
                  <c:v>1.0E-7</c:v>
                </c:pt>
                <c:pt idx="56">
                  <c:v>0.000144100000005917</c:v>
                </c:pt>
                <c:pt idx="57">
                  <c:v>0.00120810000000543</c:v>
                </c:pt>
                <c:pt idx="58">
                  <c:v>0.482780100000005</c:v>
                </c:pt>
                <c:pt idx="59">
                  <c:v>0.441920099999996</c:v>
                </c:pt>
                <c:pt idx="60">
                  <c:v>2.158460100000005</c:v>
                </c:pt>
                <c:pt idx="61">
                  <c:v>4.482840099999996</c:v>
                </c:pt>
                <c:pt idx="62">
                  <c:v>9.991916100000003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8999344"/>
        <c:axId val="-2108992832"/>
      </c:scatterChart>
      <c:scatterChart>
        <c:scatterStyle val="lineMarker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RX Mpps (1)</c:v>
                </c:pt>
              </c:strCache>
            </c:strRef>
          </c:tx>
          <c:spPr>
            <a:ln w="158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Feuil1!$A$2:$A$64</c:f>
              <c:numCache>
                <c:formatCode>General</c:formatCode>
                <c:ptCount val="63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5.181</c:v>
                </c:pt>
                <c:pt idx="33">
                  <c:v>5.181</c:v>
                </c:pt>
                <c:pt idx="34">
                  <c:v>5.191999999999999</c:v>
                </c:pt>
                <c:pt idx="35">
                  <c:v>5.204</c:v>
                </c:pt>
                <c:pt idx="36">
                  <c:v>5.252</c:v>
                </c:pt>
                <c:pt idx="37">
                  <c:v>5.68</c:v>
                </c:pt>
                <c:pt idx="39">
                  <c:v>2.84</c:v>
                </c:pt>
                <c:pt idx="40">
                  <c:v>2.84</c:v>
                </c:pt>
                <c:pt idx="41">
                  <c:v>4.258</c:v>
                </c:pt>
                <c:pt idx="42">
                  <c:v>4.683999999999999</c:v>
                </c:pt>
                <c:pt idx="43">
                  <c:v>4.821</c:v>
                </c:pt>
                <c:pt idx="44">
                  <c:v>4.893</c:v>
                </c:pt>
                <c:pt idx="45">
                  <c:v>4.925</c:v>
                </c:pt>
                <c:pt idx="46">
                  <c:v>4.968</c:v>
                </c:pt>
                <c:pt idx="47">
                  <c:v>4.968</c:v>
                </c:pt>
                <c:pt idx="48">
                  <c:v>5.012</c:v>
                </c:pt>
                <c:pt idx="49">
                  <c:v>5.032</c:v>
                </c:pt>
                <c:pt idx="50">
                  <c:v>5.066999999999999</c:v>
                </c:pt>
                <c:pt idx="51">
                  <c:v>5.078</c:v>
                </c:pt>
                <c:pt idx="52">
                  <c:v>5.1</c:v>
                </c:pt>
                <c:pt idx="53">
                  <c:v>5.111999999999999</c:v>
                </c:pt>
                <c:pt idx="54">
                  <c:v>5.122999999999999</c:v>
                </c:pt>
                <c:pt idx="55">
                  <c:v>5.135</c:v>
                </c:pt>
                <c:pt idx="56">
                  <c:v>5.157999999999999</c:v>
                </c:pt>
                <c:pt idx="57">
                  <c:v>5.167999999999999</c:v>
                </c:pt>
                <c:pt idx="58">
                  <c:v>5.181</c:v>
                </c:pt>
                <c:pt idx="59">
                  <c:v>5.181</c:v>
                </c:pt>
                <c:pt idx="60">
                  <c:v>5.252</c:v>
                </c:pt>
                <c:pt idx="61">
                  <c:v>5.388</c:v>
                </c:pt>
                <c:pt idx="62">
                  <c:v>5.68</c:v>
                </c:pt>
              </c:numCache>
            </c:numRef>
          </c:xVal>
          <c:yVal>
            <c:numRef>
              <c:f>Feuil1!$C$2:$C$64</c:f>
              <c:numCache>
                <c:formatCode>General</c:formatCode>
                <c:ptCount val="63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5.111999999999999</c:v>
                </c:pt>
                <c:pt idx="17">
                  <c:v>5.121</c:v>
                </c:pt>
                <c:pt idx="18">
                  <c:v>5.116</c:v>
                </c:pt>
                <c:pt idx="19">
                  <c:v>5.111</c:v>
                </c:pt>
                <c:pt idx="20">
                  <c:v>5.063</c:v>
                </c:pt>
                <c:pt idx="21">
                  <c:v>4.904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RX Mpps (2)</c:v>
                </c:pt>
              </c:strCache>
            </c:strRef>
          </c:tx>
          <c:spPr>
            <a:ln w="158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75000"/>
                </a:schemeClr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round/>
              </a:ln>
              <a:effectLst/>
            </c:spPr>
          </c:marker>
          <c:xVal>
            <c:numRef>
              <c:f>Feuil1!$A$2:$A$64</c:f>
              <c:numCache>
                <c:formatCode>General</c:formatCode>
                <c:ptCount val="63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5.181</c:v>
                </c:pt>
                <c:pt idx="33">
                  <c:v>5.181</c:v>
                </c:pt>
                <c:pt idx="34">
                  <c:v>5.191999999999999</c:v>
                </c:pt>
                <c:pt idx="35">
                  <c:v>5.204</c:v>
                </c:pt>
                <c:pt idx="36">
                  <c:v>5.252</c:v>
                </c:pt>
                <c:pt idx="37">
                  <c:v>5.68</c:v>
                </c:pt>
                <c:pt idx="39">
                  <c:v>2.84</c:v>
                </c:pt>
                <c:pt idx="40">
                  <c:v>2.84</c:v>
                </c:pt>
                <c:pt idx="41">
                  <c:v>4.258</c:v>
                </c:pt>
                <c:pt idx="42">
                  <c:v>4.683999999999999</c:v>
                </c:pt>
                <c:pt idx="43">
                  <c:v>4.821</c:v>
                </c:pt>
                <c:pt idx="44">
                  <c:v>4.893</c:v>
                </c:pt>
                <c:pt idx="45">
                  <c:v>4.925</c:v>
                </c:pt>
                <c:pt idx="46">
                  <c:v>4.968</c:v>
                </c:pt>
                <c:pt idx="47">
                  <c:v>4.968</c:v>
                </c:pt>
                <c:pt idx="48">
                  <c:v>5.012</c:v>
                </c:pt>
                <c:pt idx="49">
                  <c:v>5.032</c:v>
                </c:pt>
                <c:pt idx="50">
                  <c:v>5.066999999999999</c:v>
                </c:pt>
                <c:pt idx="51">
                  <c:v>5.078</c:v>
                </c:pt>
                <c:pt idx="52">
                  <c:v>5.1</c:v>
                </c:pt>
                <c:pt idx="53">
                  <c:v>5.111999999999999</c:v>
                </c:pt>
                <c:pt idx="54">
                  <c:v>5.122999999999999</c:v>
                </c:pt>
                <c:pt idx="55">
                  <c:v>5.135</c:v>
                </c:pt>
                <c:pt idx="56">
                  <c:v>5.157999999999999</c:v>
                </c:pt>
                <c:pt idx="57">
                  <c:v>5.167999999999999</c:v>
                </c:pt>
                <c:pt idx="58">
                  <c:v>5.181</c:v>
                </c:pt>
                <c:pt idx="59">
                  <c:v>5.181</c:v>
                </c:pt>
                <c:pt idx="60">
                  <c:v>5.252</c:v>
                </c:pt>
                <c:pt idx="61">
                  <c:v>5.388</c:v>
                </c:pt>
                <c:pt idx="62">
                  <c:v>5.68</c:v>
                </c:pt>
              </c:numCache>
            </c:numRef>
          </c:xVal>
          <c:yVal>
            <c:numRef>
              <c:f>Feuil1!$E$2:$E$64</c:f>
              <c:numCache>
                <c:formatCode>General</c:formatCode>
                <c:ptCount val="63"/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5.159999999999999</c:v>
                </c:pt>
                <c:pt idx="33">
                  <c:v>5.159999999999999</c:v>
                </c:pt>
                <c:pt idx="34">
                  <c:v>5.159</c:v>
                </c:pt>
                <c:pt idx="35">
                  <c:v>5.163999999999999</c:v>
                </c:pt>
                <c:pt idx="36">
                  <c:v>5.157999999999999</c:v>
                </c:pt>
                <c:pt idx="37">
                  <c:v>5.124999999999999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RX MPPs (3)</c:v>
                </c:pt>
              </c:strCache>
            </c:strRef>
          </c:tx>
          <c:spPr>
            <a:ln w="15875" cap="rnd">
              <a:solidFill>
                <a:srgbClr val="00B050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 cap="flat" cmpd="sng" algn="ctr">
                <a:solidFill>
                  <a:srgbClr val="00B050"/>
                </a:solidFill>
                <a:round/>
              </a:ln>
              <a:effectLst/>
            </c:spPr>
          </c:marker>
          <c:xVal>
            <c:numRef>
              <c:f>Feuil1!$A$2:$A$64</c:f>
              <c:numCache>
                <c:formatCode>General</c:formatCode>
                <c:ptCount val="63"/>
                <c:pt idx="0">
                  <c:v>2.84</c:v>
                </c:pt>
                <c:pt idx="1">
                  <c:v>4.258</c:v>
                </c:pt>
                <c:pt idx="2">
                  <c:v>4.683999999999999</c:v>
                </c:pt>
                <c:pt idx="3">
                  <c:v>4.683</c:v>
                </c:pt>
                <c:pt idx="4">
                  <c:v>4.693</c:v>
                </c:pt>
                <c:pt idx="5">
                  <c:v>4.712</c:v>
                </c:pt>
                <c:pt idx="6">
                  <c:v>4.752</c:v>
                </c:pt>
                <c:pt idx="7">
                  <c:v>4.821</c:v>
                </c:pt>
                <c:pt idx="8">
                  <c:v>4.821</c:v>
                </c:pt>
                <c:pt idx="9">
                  <c:v>4.893</c:v>
                </c:pt>
                <c:pt idx="10">
                  <c:v>4.915</c:v>
                </c:pt>
                <c:pt idx="11">
                  <c:v>4.925</c:v>
                </c:pt>
                <c:pt idx="12">
                  <c:v>4.968</c:v>
                </c:pt>
                <c:pt idx="13">
                  <c:v>4.968</c:v>
                </c:pt>
                <c:pt idx="14">
                  <c:v>4.968</c:v>
                </c:pt>
                <c:pt idx="15">
                  <c:v>5.111999999999999</c:v>
                </c:pt>
                <c:pt idx="16">
                  <c:v>5.181</c:v>
                </c:pt>
                <c:pt idx="17">
                  <c:v>5.252</c:v>
                </c:pt>
                <c:pt idx="18">
                  <c:v>5.388</c:v>
                </c:pt>
                <c:pt idx="19">
                  <c:v>5.68</c:v>
                </c:pt>
                <c:pt idx="20">
                  <c:v>6.252</c:v>
                </c:pt>
                <c:pt idx="21">
                  <c:v>6.68</c:v>
                </c:pt>
                <c:pt idx="23">
                  <c:v>2.84</c:v>
                </c:pt>
                <c:pt idx="24">
                  <c:v>4.258</c:v>
                </c:pt>
                <c:pt idx="25">
                  <c:v>4.968</c:v>
                </c:pt>
                <c:pt idx="26">
                  <c:v>5.033</c:v>
                </c:pt>
                <c:pt idx="27">
                  <c:v>5.111999999999999</c:v>
                </c:pt>
                <c:pt idx="28">
                  <c:v>5.122999999999999</c:v>
                </c:pt>
                <c:pt idx="29">
                  <c:v>5.135</c:v>
                </c:pt>
                <c:pt idx="30">
                  <c:v>5.157999999999999</c:v>
                </c:pt>
                <c:pt idx="31">
                  <c:v>5.167999999999999</c:v>
                </c:pt>
                <c:pt idx="32">
                  <c:v>5.181</c:v>
                </c:pt>
                <c:pt idx="33">
                  <c:v>5.181</c:v>
                </c:pt>
                <c:pt idx="34">
                  <c:v>5.191999999999999</c:v>
                </c:pt>
                <c:pt idx="35">
                  <c:v>5.204</c:v>
                </c:pt>
                <c:pt idx="36">
                  <c:v>5.252</c:v>
                </c:pt>
                <c:pt idx="37">
                  <c:v>5.68</c:v>
                </c:pt>
                <c:pt idx="39">
                  <c:v>2.84</c:v>
                </c:pt>
                <c:pt idx="40">
                  <c:v>2.84</c:v>
                </c:pt>
                <c:pt idx="41">
                  <c:v>4.258</c:v>
                </c:pt>
                <c:pt idx="42">
                  <c:v>4.683999999999999</c:v>
                </c:pt>
                <c:pt idx="43">
                  <c:v>4.821</c:v>
                </c:pt>
                <c:pt idx="44">
                  <c:v>4.893</c:v>
                </c:pt>
                <c:pt idx="45">
                  <c:v>4.925</c:v>
                </c:pt>
                <c:pt idx="46">
                  <c:v>4.968</c:v>
                </c:pt>
                <c:pt idx="47">
                  <c:v>4.968</c:v>
                </c:pt>
                <c:pt idx="48">
                  <c:v>5.012</c:v>
                </c:pt>
                <c:pt idx="49">
                  <c:v>5.032</c:v>
                </c:pt>
                <c:pt idx="50">
                  <c:v>5.066999999999999</c:v>
                </c:pt>
                <c:pt idx="51">
                  <c:v>5.078</c:v>
                </c:pt>
                <c:pt idx="52">
                  <c:v>5.1</c:v>
                </c:pt>
                <c:pt idx="53">
                  <c:v>5.111999999999999</c:v>
                </c:pt>
                <c:pt idx="54">
                  <c:v>5.122999999999999</c:v>
                </c:pt>
                <c:pt idx="55">
                  <c:v>5.135</c:v>
                </c:pt>
                <c:pt idx="56">
                  <c:v>5.157999999999999</c:v>
                </c:pt>
                <c:pt idx="57">
                  <c:v>5.167999999999999</c:v>
                </c:pt>
                <c:pt idx="58">
                  <c:v>5.181</c:v>
                </c:pt>
                <c:pt idx="59">
                  <c:v>5.181</c:v>
                </c:pt>
                <c:pt idx="60">
                  <c:v>5.252</c:v>
                </c:pt>
                <c:pt idx="61">
                  <c:v>5.388</c:v>
                </c:pt>
                <c:pt idx="62">
                  <c:v>5.68</c:v>
                </c:pt>
              </c:numCache>
            </c:numRef>
          </c:xVal>
          <c:yVal>
            <c:numRef>
              <c:f>Feuil1!$G$2:$G$64</c:f>
              <c:numCache>
                <c:formatCode>General</c:formatCode>
                <c:ptCount val="63"/>
                <c:pt idx="39">
                  <c:v>2.84</c:v>
                </c:pt>
                <c:pt idx="40">
                  <c:v>2.84</c:v>
                </c:pt>
                <c:pt idx="41">
                  <c:v>4.258</c:v>
                </c:pt>
                <c:pt idx="42">
                  <c:v>4.683999999999999</c:v>
                </c:pt>
                <c:pt idx="43">
                  <c:v>4.821</c:v>
                </c:pt>
                <c:pt idx="44">
                  <c:v>4.893</c:v>
                </c:pt>
                <c:pt idx="45">
                  <c:v>4.925</c:v>
                </c:pt>
                <c:pt idx="46">
                  <c:v>4.968</c:v>
                </c:pt>
                <c:pt idx="47">
                  <c:v>4.968</c:v>
                </c:pt>
                <c:pt idx="48">
                  <c:v>5.012</c:v>
                </c:pt>
                <c:pt idx="49">
                  <c:v>5.033</c:v>
                </c:pt>
                <c:pt idx="50">
                  <c:v>5.066999999999999</c:v>
                </c:pt>
                <c:pt idx="51">
                  <c:v>5.078</c:v>
                </c:pt>
                <c:pt idx="52">
                  <c:v>5.1</c:v>
                </c:pt>
                <c:pt idx="53">
                  <c:v>5.111999999999999</c:v>
                </c:pt>
                <c:pt idx="54">
                  <c:v>5.122999999999999</c:v>
                </c:pt>
                <c:pt idx="55">
                  <c:v>5.135</c:v>
                </c:pt>
                <c:pt idx="56">
                  <c:v>5.157999999999999</c:v>
                </c:pt>
                <c:pt idx="57">
                  <c:v>5.167999999999999</c:v>
                </c:pt>
                <c:pt idx="58">
                  <c:v>5.156999999999999</c:v>
                </c:pt>
                <c:pt idx="59">
                  <c:v>5.159</c:v>
                </c:pt>
                <c:pt idx="60">
                  <c:v>5.14</c:v>
                </c:pt>
                <c:pt idx="61">
                  <c:v>5.146999999999999</c:v>
                </c:pt>
                <c:pt idx="62">
                  <c:v>5.113999999999999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9014288"/>
        <c:axId val="-2109020336"/>
      </c:scatterChart>
      <c:valAx>
        <c:axId val="-2108999344"/>
        <c:scaling>
          <c:orientation val="minMax"/>
          <c:max val="5.6"/>
          <c:min val="4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64B 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TX Rate (</a:t>
                </a:r>
                <a:r>
                  <a:rPr lang="fr-FR" sz="1600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</a:t>
                </a:r>
                <a:r>
                  <a:rPr lang="fr-FR" sz="16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)</a:t>
                </a:r>
                <a:endParaRPr lang="fr-FR" sz="16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08992832"/>
        <c:crossesAt val="1.0E-8"/>
        <c:crossBetween val="midCat"/>
      </c:valAx>
      <c:valAx>
        <c:axId val="-2108992832"/>
        <c:scaling>
          <c:logBase val="10.0"/>
          <c:orientation val="minMax"/>
          <c:max val="1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Drop rate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08999344"/>
        <c:crosses val="autoZero"/>
        <c:crossBetween val="midCat"/>
      </c:valAx>
      <c:valAx>
        <c:axId val="-2109020336"/>
        <c:scaling>
          <c:orientation val="minMax"/>
          <c:max val="5.4"/>
          <c:min val="4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RX Rate (</a:t>
                </a:r>
                <a:r>
                  <a:rPr lang="fr-FR" sz="2000" baseline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MPPS)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09014288"/>
        <c:crosses val="max"/>
        <c:crossBetween val="midCat"/>
      </c:valAx>
      <c:valAx>
        <c:axId val="-2109014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09020336"/>
        <c:crossesAt val="0.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574992033146"/>
          <c:y val="0.938892896934718"/>
          <c:w val="0.809425007966854"/>
          <c:h val="0.061107103065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A57D-D858-4402-9858-9A8F9F67B2AE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261D7-761C-48EC-A92D-222EA568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5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D8185-59C3-FE46-9E5D-918624F0F54F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F4F67-4636-184B-877D-EB944E5C02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8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4F67-4636-184B-877D-EB944E5C0266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225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4F67-4636-184B-877D-EB944E5C026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68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4F67-4636-184B-877D-EB944E5C02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92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4F67-4636-184B-877D-EB944E5C026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81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4F67-4636-184B-877D-EB944E5C026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4F67-4636-184B-877D-EB944E5C026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64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4F67-4636-184B-877D-EB944E5C026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476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4F67-4636-184B-877D-EB944E5C026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52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4F67-4636-184B-877D-EB944E5C026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72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4F67-4636-184B-877D-EB944E5C026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18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3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8796" y="1742650"/>
            <a:ext cx="5693329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Talk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8796" y="4222325"/>
            <a:ext cx="5693329" cy="42467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Pierre Pfister - FD.io mini-summit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12A61-9EE8-4E45-A1FB-04158638D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5" y="1742650"/>
            <a:ext cx="5126486" cy="28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732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466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2088536" y="0"/>
            <a:ext cx="103464" cy="6858000"/>
          </a:xfrm>
          <a:prstGeom prst="rect">
            <a:avLst/>
          </a:prstGeom>
          <a:solidFill>
            <a:srgbClr val="26CA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985071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8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98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98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088536" y="0"/>
            <a:ext cx="103464" cy="6858000"/>
          </a:xfrm>
          <a:prstGeom prst="rect">
            <a:avLst/>
          </a:prstGeom>
          <a:solidFill>
            <a:srgbClr val="26CA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985071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2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microsoft.com/office/2007/relationships/hdphoto" Target="../media/hdphoto1.wdp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2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353"/>
                    </a14:imgEffect>
                    <a14:imgEffect>
                      <a14:saturation sat="1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11" y="778213"/>
            <a:ext cx="7717039" cy="43218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9950" y="6356350"/>
            <a:ext cx="1107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Pierre Pfister - FD.io mini-summit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7298" y="6356350"/>
            <a:ext cx="456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4" y="5945836"/>
            <a:ext cx="1388454" cy="7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9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7323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tiff"/><Relationship Id="rId6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961" y="1206621"/>
            <a:ext cx="5882997" cy="29344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the best out of VPP and inter-VM communications.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8525" y="4377146"/>
            <a:ext cx="2193868" cy="424678"/>
          </a:xfrm>
        </p:spPr>
        <p:txBody>
          <a:bodyPr/>
          <a:lstStyle/>
          <a:p>
            <a:r>
              <a:rPr lang="en-US" dirty="0" smtClean="0"/>
              <a:t>Pierre Pfister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Tick-Less Linux Kernel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036278" y="1514193"/>
            <a:ext cx="362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CPU 0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get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almost</a:t>
            </a:r>
            <a:r>
              <a:rPr lang="fr-FR" dirty="0" smtClean="0"/>
              <a:t>)</a:t>
            </a:r>
            <a:r>
              <a:rPr lang="fr-FR" b="1" dirty="0" smtClean="0"/>
              <a:t> all </a:t>
            </a:r>
            <a:r>
              <a:rPr lang="fr-FR" b="1" dirty="0" err="1" smtClean="0"/>
              <a:t>interrupts</a:t>
            </a:r>
            <a:endParaRPr lang="fr-FR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409570" y="2403197"/>
            <a:ext cx="16857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nohz_full</a:t>
            </a:r>
            <a:r>
              <a:rPr lang="fr-FR" b="1" dirty="0"/>
              <a:t>=1-17 </a:t>
            </a:r>
            <a:endParaRPr lang="fr-FR" b="1" dirty="0" smtClean="0"/>
          </a:p>
          <a:p>
            <a:r>
              <a:rPr lang="fr-FR" b="1" dirty="0" err="1" smtClean="0"/>
              <a:t>isolcpus</a:t>
            </a:r>
            <a:r>
              <a:rPr lang="fr-FR" b="1" dirty="0" smtClean="0"/>
              <a:t>=1-17 </a:t>
            </a:r>
          </a:p>
          <a:p>
            <a:r>
              <a:rPr lang="fr-FR" b="1" dirty="0" err="1" smtClean="0"/>
              <a:t>rcu_nocbs</a:t>
            </a:r>
            <a:r>
              <a:rPr lang="fr-FR" b="1" dirty="0" smtClean="0"/>
              <a:t>=1-17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178374" y="2395942"/>
            <a:ext cx="5299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 </a:t>
            </a:r>
            <a:r>
              <a:rPr lang="fr-FR" dirty="0" err="1" smtClean="0"/>
              <a:t>kernel</a:t>
            </a:r>
            <a:r>
              <a:rPr lang="fr-FR" dirty="0" smtClean="0"/>
              <a:t> </a:t>
            </a:r>
            <a:r>
              <a:rPr lang="fr-FR" dirty="0" err="1" smtClean="0"/>
              <a:t>interrupt</a:t>
            </a:r>
            <a:endParaRPr lang="fr-FR" dirty="0" smtClean="0"/>
          </a:p>
          <a:p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taskset</a:t>
            </a:r>
            <a:r>
              <a:rPr lang="fr-FR" dirty="0"/>
              <a:t> &amp; </a:t>
            </a:r>
            <a:r>
              <a:rPr lang="fr-FR" dirty="0" err="1"/>
              <a:t>co.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assign</a:t>
            </a:r>
            <a:r>
              <a:rPr lang="fr-FR" dirty="0"/>
              <a:t> a </a:t>
            </a:r>
            <a:r>
              <a:rPr lang="fr-FR" dirty="0" err="1"/>
              <a:t>process</a:t>
            </a:r>
            <a:r>
              <a:rPr lang="fr-FR" dirty="0"/>
              <a:t> to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 smtClean="0"/>
              <a:t>core</a:t>
            </a:r>
            <a:endParaRPr lang="fr-FR" dirty="0"/>
          </a:p>
          <a:p>
            <a:r>
              <a:rPr lang="fr-FR" dirty="0" err="1"/>
              <a:t>Offload</a:t>
            </a:r>
            <a:r>
              <a:rPr lang="fr-FR" dirty="0"/>
              <a:t> </a:t>
            </a:r>
            <a:r>
              <a:rPr lang="fr-FR" dirty="0" err="1"/>
              <a:t>rcu</a:t>
            </a:r>
            <a:r>
              <a:rPr lang="fr-FR" dirty="0"/>
              <a:t> callbacks</a:t>
            </a:r>
          </a:p>
          <a:p>
            <a:endParaRPr lang="fr-FR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810995" y="216274"/>
            <a:ext cx="4050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https://</a:t>
            </a:r>
            <a:r>
              <a:rPr lang="fr-FR" sz="1400" dirty="0" err="1"/>
              <a:t>www.kernel.org</a:t>
            </a:r>
            <a:r>
              <a:rPr lang="fr-FR" sz="1400" dirty="0"/>
              <a:t>/doc/Documentation/</a:t>
            </a:r>
            <a:r>
              <a:rPr lang="fr-FR" sz="1400" dirty="0" err="1"/>
              <a:t>timers</a:t>
            </a:r>
            <a:r>
              <a:rPr lang="fr-FR" sz="1400" dirty="0"/>
              <a:t>/</a:t>
            </a:r>
            <a:r>
              <a:rPr lang="fr-FR" sz="1400" dirty="0" err="1"/>
              <a:t>NO_HZ.txt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38201" y="2024554"/>
            <a:ext cx="3028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1. </a:t>
            </a:r>
            <a:r>
              <a:rPr lang="fr-FR" sz="2000" dirty="0" smtClean="0"/>
              <a:t>  </a:t>
            </a:r>
            <a:r>
              <a:rPr lang="fr-FR" sz="2000" dirty="0" err="1" smtClean="0"/>
              <a:t>Kernel</a:t>
            </a:r>
            <a:r>
              <a:rPr lang="fr-FR" sz="2000" dirty="0" smtClean="0"/>
              <a:t> boot </a:t>
            </a:r>
            <a:r>
              <a:rPr lang="fr-FR" sz="2000" dirty="0" err="1" smtClean="0"/>
              <a:t>parameters</a:t>
            </a:r>
            <a:endParaRPr lang="fr-FR" sz="2000" dirty="0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838200" y="3420916"/>
            <a:ext cx="7768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2</a:t>
            </a:r>
            <a:r>
              <a:rPr lang="fr-FR" sz="2000" dirty="0" smtClean="0"/>
              <a:t>.  </a:t>
            </a:r>
            <a:r>
              <a:rPr lang="fr-FR" sz="2000" dirty="0" err="1" smtClean="0"/>
              <a:t>Disable</a:t>
            </a:r>
            <a:r>
              <a:rPr lang="fr-FR" sz="2000" dirty="0" smtClean="0"/>
              <a:t> </a:t>
            </a:r>
            <a:r>
              <a:rPr lang="fr-FR" sz="2000" dirty="0" err="1" smtClean="0"/>
              <a:t>IRQs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CPUs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care about (</a:t>
            </a:r>
            <a:r>
              <a:rPr lang="fr-FR" sz="2000" b="1" dirty="0" smtClean="0"/>
              <a:t>Not all </a:t>
            </a:r>
            <a:r>
              <a:rPr lang="fr-FR" sz="2000" b="1" dirty="0" err="1" smtClean="0"/>
              <a:t>IRQs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can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disabled</a:t>
            </a:r>
            <a:r>
              <a:rPr lang="fr-FR" sz="2000" dirty="0" smtClean="0"/>
              <a:t>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27771" y="3829503"/>
            <a:ext cx="5674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for i in 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$(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ls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/proc/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irq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/ | 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grep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[0-9]); do 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fr-FR" sz="1600" dirty="0" err="1" smtClean="0">
                <a:latin typeface="Courier" charset="0"/>
                <a:ea typeface="Courier" charset="0"/>
                <a:cs typeface="Courier" charset="0"/>
              </a:rPr>
              <a:t>echo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1 &gt; /proc/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irq</a:t>
            </a:r>
            <a:r>
              <a:rPr lang="fr-FR" sz="1600" dirty="0" smtClean="0">
                <a:latin typeface="Courier" charset="0"/>
                <a:ea typeface="Courier" charset="0"/>
                <a:cs typeface="Courier" charset="0"/>
              </a:rPr>
              <a:t>/$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i/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smp_affinity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; 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600" dirty="0" err="1" smtClean="0">
                <a:latin typeface="Courier" charset="0"/>
                <a:ea typeface="Courier" charset="0"/>
                <a:cs typeface="Courier" charset="0"/>
              </a:rPr>
              <a:t>done</a:t>
            </a:r>
            <a:endParaRPr lang="fr-FR" sz="1600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10995" y="833883"/>
            <a:ext cx="3804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https://</a:t>
            </a:r>
            <a:r>
              <a:rPr lang="fr-FR" sz="1400" dirty="0" err="1"/>
              <a:t>www.kernel.org</a:t>
            </a:r>
            <a:r>
              <a:rPr lang="fr-FR" sz="1400" dirty="0"/>
              <a:t>/doc/Documentation/</a:t>
            </a:r>
            <a:r>
              <a:rPr lang="fr-FR" sz="1400" dirty="0" err="1"/>
              <a:t>kernel</a:t>
            </a:r>
            <a:r>
              <a:rPr lang="fr-FR" sz="1400" dirty="0"/>
              <a:t>-per-CPU-</a:t>
            </a:r>
            <a:r>
              <a:rPr lang="fr-FR" sz="1400" dirty="0" err="1"/>
              <a:t>kthreads.txt</a:t>
            </a:r>
            <a:r>
              <a:rPr lang="fr-FR" sz="1400" dirty="0"/>
              <a:t>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38200" y="4772725"/>
            <a:ext cx="6566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3.</a:t>
            </a:r>
            <a:r>
              <a:rPr lang="fr-FR" sz="2000" dirty="0" smtClean="0"/>
              <a:t>  </a:t>
            </a:r>
            <a:r>
              <a:rPr lang="fr-FR" sz="2000" dirty="0" err="1" smtClean="0"/>
              <a:t>Disable</a:t>
            </a:r>
            <a:r>
              <a:rPr lang="fr-FR" sz="2000" dirty="0" smtClean="0"/>
              <a:t> </a:t>
            </a:r>
            <a:r>
              <a:rPr lang="fr-FR" sz="2000" b="1" dirty="0" err="1" smtClean="0"/>
              <a:t>watchdog</a:t>
            </a:r>
            <a:r>
              <a:rPr lang="fr-FR" sz="2000" dirty="0" smtClean="0"/>
              <a:t> (and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kthreads</a:t>
            </a:r>
            <a:r>
              <a:rPr lang="fr-FR" sz="2000" dirty="0"/>
              <a:t> </a:t>
            </a:r>
            <a:r>
              <a:rPr lang="fr-FR" sz="2000" dirty="0" smtClean="0"/>
              <a:t>– </a:t>
            </a:r>
            <a:r>
              <a:rPr lang="fr-FR" sz="2000" b="1" dirty="0" smtClean="0"/>
              <a:t>but all </a:t>
            </a:r>
            <a:r>
              <a:rPr lang="fr-FR" sz="2000" b="1" dirty="0" err="1" smtClean="0"/>
              <a:t>cannot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</a:t>
            </a:r>
            <a:r>
              <a:rPr lang="fr-FR" sz="2000" dirty="0" smtClean="0"/>
              <a:t>)</a:t>
            </a:r>
            <a:endParaRPr lang="fr-FR" sz="20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1498766" y="5198401"/>
            <a:ext cx="6356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echo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 "0,18-23" &gt; /proc/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sys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kernel</a:t>
            </a:r>
            <a:r>
              <a:rPr lang="fr-FR" sz="1600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fr-FR" sz="1600" dirty="0" err="1">
                <a:latin typeface="Courier" charset="0"/>
                <a:ea typeface="Courier" charset="0"/>
                <a:cs typeface="Courier" charset="0"/>
              </a:rPr>
              <a:t>watchdog_cpumask</a:t>
            </a:r>
            <a:endParaRPr lang="fr-FR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495123" y="5771575"/>
            <a:ext cx="5595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All </a:t>
            </a:r>
            <a:r>
              <a:rPr lang="fr-FR" sz="3200" b="1" dirty="0" err="1" smtClean="0"/>
              <a:t>this</a:t>
            </a:r>
            <a:r>
              <a:rPr lang="fr-FR" sz="3200" b="1" dirty="0" smtClean="0"/>
              <a:t> on </a:t>
            </a:r>
            <a:r>
              <a:rPr lang="fr-FR" sz="3200" b="1" dirty="0" err="1" smtClean="0"/>
              <a:t>both</a:t>
            </a:r>
            <a:r>
              <a:rPr lang="fr-FR" sz="3200" b="1" dirty="0" smtClean="0"/>
              <a:t> host and </a:t>
            </a:r>
            <a:r>
              <a:rPr lang="fr-FR" sz="3200" b="1" dirty="0" err="1" smtClean="0"/>
              <a:t>guest</a:t>
            </a:r>
            <a:r>
              <a:rPr lang="fr-FR" sz="3200" b="1" dirty="0" smtClean="0"/>
              <a:t> !</a:t>
            </a:r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 and process priorities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391652" y="2933635"/>
            <a:ext cx="729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chrt</a:t>
            </a:r>
            <a:r>
              <a:rPr lang="fr-FR" dirty="0" err="1" smtClean="0"/>
              <a:t>’s</a:t>
            </a:r>
            <a:r>
              <a:rPr lang="fr-FR" dirty="0" smtClean="0"/>
              <a:t> SCHED_RR (-r) and SHED_FIFO (-f)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real-time </a:t>
            </a:r>
            <a:r>
              <a:rPr lang="fr-FR" dirty="0" err="1" smtClean="0"/>
              <a:t>properties</a:t>
            </a:r>
            <a:r>
              <a:rPr lang="fr-FR" dirty="0" smtClean="0"/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24166" y="3820740"/>
            <a:ext cx="328487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Do:</a:t>
            </a:r>
          </a:p>
          <a:p>
            <a:r>
              <a:rPr lang="fr-FR" dirty="0"/>
              <a:t>	</a:t>
            </a:r>
            <a:r>
              <a:rPr lang="fr-FR" sz="2400" b="1" dirty="0" err="1" smtClean="0"/>
              <a:t>chrt</a:t>
            </a:r>
            <a:r>
              <a:rPr lang="fr-FR" sz="2400" b="1" dirty="0" smtClean="0"/>
              <a:t> -r -p 1 &lt;</a:t>
            </a:r>
            <a:r>
              <a:rPr lang="fr-FR" sz="2400" b="1" dirty="0" err="1" smtClean="0"/>
              <a:t>pid</a:t>
            </a:r>
            <a:r>
              <a:rPr lang="fr-FR" sz="2400" b="1" dirty="0" smtClean="0"/>
              <a:t>&gt;</a:t>
            </a:r>
          </a:p>
          <a:p>
            <a:endParaRPr lang="fr-FR" dirty="0"/>
          </a:p>
          <a:p>
            <a:r>
              <a:rPr lang="fr-FR" dirty="0" smtClean="0"/>
              <a:t>For VPP and VM </a:t>
            </a:r>
            <a:r>
              <a:rPr lang="fr-FR" b="1" dirty="0" err="1" smtClean="0"/>
              <a:t>worker</a:t>
            </a:r>
            <a:r>
              <a:rPr lang="fr-FR" dirty="0" smtClean="0"/>
              <a:t> threads.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10</a:t>
            </a:fld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391651" y="2023795"/>
            <a:ext cx="598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Despite</a:t>
            </a:r>
            <a:r>
              <a:rPr lang="fr-FR" dirty="0" smtClean="0"/>
              <a:t> </a:t>
            </a:r>
            <a:r>
              <a:rPr lang="fr-FR" dirty="0" err="1" smtClean="0"/>
              <a:t>previous</a:t>
            </a:r>
            <a:r>
              <a:rPr lang="fr-FR" dirty="0" smtClean="0"/>
              <a:t> tricks. </a:t>
            </a:r>
            <a:r>
              <a:rPr lang="fr-FR" dirty="0" err="1" smtClean="0"/>
              <a:t>Scheduler</a:t>
            </a:r>
            <a:r>
              <a:rPr lang="fr-FR" dirty="0" smtClean="0"/>
              <a:t> </a:t>
            </a:r>
            <a:r>
              <a:rPr lang="fr-FR" dirty="0" err="1" smtClean="0"/>
              <a:t>jitter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causes </a:t>
            </a:r>
            <a:r>
              <a:rPr lang="fr-FR" dirty="0" err="1" smtClean="0"/>
              <a:t>packet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r>
              <a:rPr lang="fr-FR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113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11302584"/>
              </p:ext>
            </p:extLst>
          </p:nvPr>
        </p:nvGraphicFramePr>
        <p:xfrm>
          <a:off x="0" y="565776"/>
          <a:ext cx="11605846" cy="481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959936" y="5716525"/>
            <a:ext cx="334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Grey (1) :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jitter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endParaRPr lang="fr-FR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1959936" y="6080081"/>
            <a:ext cx="294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Red</a:t>
            </a:r>
            <a:r>
              <a:rPr lang="fr-FR" b="1" dirty="0" smtClean="0">
                <a:solidFill>
                  <a:srgbClr val="FF0000"/>
                </a:solidFill>
              </a:rPr>
              <a:t> (2)</a:t>
            </a:r>
            <a:r>
              <a:rPr lang="fr-FR" dirty="0" smtClean="0"/>
              <a:t> 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jitter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endParaRPr lang="fr-FR" dirty="0" smtClean="0"/>
          </a:p>
        </p:txBody>
      </p:sp>
      <p:sp>
        <p:nvSpPr>
          <p:cNvPr id="28" name="ZoneTexte 27"/>
          <p:cNvSpPr txBox="1"/>
          <p:nvPr/>
        </p:nvSpPr>
        <p:spPr>
          <a:xfrm>
            <a:off x="4555498" y="1134912"/>
            <a:ext cx="249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Small Perf. </a:t>
            </a:r>
            <a:r>
              <a:rPr lang="fr-FR" dirty="0" err="1" smtClean="0"/>
              <a:t>Improvement</a:t>
            </a:r>
            <a:endParaRPr lang="fr-FR" dirty="0" smtClean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6963507" y="1364563"/>
            <a:ext cx="1105750" cy="15561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8252" y="-203559"/>
            <a:ext cx="11833747" cy="1325563"/>
          </a:xfrm>
        </p:spPr>
        <p:txBody>
          <a:bodyPr/>
          <a:lstStyle/>
          <a:p>
            <a:r>
              <a:rPr lang="en-US" dirty="0" smtClean="0"/>
              <a:t>CPU jitter elimination: Lossless 5Mpps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309491" y="4220307"/>
            <a:ext cx="886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lossless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540305" y="6080081"/>
            <a:ext cx="4862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75000"/>
                  </a:schemeClr>
                </a:solidFill>
              </a:rPr>
              <a:t>Note: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Each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packet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is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forwarded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2">
                    <a:lumMod val="75000"/>
                  </a:schemeClr>
                </a:solidFill>
              </a:rPr>
              <a:t>twice</a:t>
            </a: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</a:rPr>
              <a:t> (PHY =&gt; VM &amp; VM =&gt; PHY)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6437" y="660181"/>
            <a:ext cx="689835" cy="717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space réservé de la date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41" name="Espace réservé du pied de page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579377" y="3588040"/>
            <a:ext cx="482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Hunt </a:t>
            </a:r>
            <a:r>
              <a:rPr lang="fr-FR" b="1" dirty="0" err="1" smtClean="0"/>
              <a:t>processes</a:t>
            </a:r>
            <a:r>
              <a:rPr lang="fr-FR" b="1" dirty="0" smtClean="0"/>
              <a:t> </a:t>
            </a:r>
            <a:r>
              <a:rPr lang="fr-FR" b="1" dirty="0" err="1" smtClean="0"/>
              <a:t>scheduled</a:t>
            </a:r>
            <a:r>
              <a:rPr lang="fr-FR" b="1" dirty="0" smtClean="0"/>
              <a:t> on </a:t>
            </a:r>
            <a:r>
              <a:rPr lang="fr-FR" b="1" dirty="0" err="1" smtClean="0"/>
              <a:t>your</a:t>
            </a:r>
            <a:r>
              <a:rPr lang="fr-FR" b="1" dirty="0" smtClean="0"/>
              <a:t> </a:t>
            </a:r>
            <a:r>
              <a:rPr lang="fr-FR" b="1" dirty="0" err="1" smtClean="0"/>
              <a:t>working</a:t>
            </a:r>
            <a:r>
              <a:rPr lang="fr-FR" b="1" dirty="0" smtClean="0"/>
              <a:t> </a:t>
            </a:r>
            <a:r>
              <a:rPr lang="fr-FR" b="1" dirty="0" err="1" smtClean="0"/>
              <a:t>cores</a:t>
            </a:r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901236" y="3937367"/>
            <a:ext cx="469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cat /</a:t>
            </a:r>
            <a:r>
              <a:rPr lang="fr-FR" dirty="0" smtClean="0"/>
              <a:t>proc/</a:t>
            </a:r>
            <a:r>
              <a:rPr lang="fr-FR" dirty="0" err="1" smtClean="0"/>
              <a:t>sched_debug</a:t>
            </a:r>
            <a:r>
              <a:rPr lang="fr-FR" dirty="0" smtClean="0"/>
              <a:t> (look for </a:t>
            </a:r>
            <a:r>
              <a:rPr lang="fr-FR" dirty="0" err="1" smtClean="0"/>
              <a:t>runnable</a:t>
            </a:r>
            <a:r>
              <a:rPr lang="fr-FR" dirty="0" smtClean="0"/>
              <a:t> </a:t>
            </a:r>
            <a:r>
              <a:rPr lang="fr-FR" dirty="0" err="1" smtClean="0"/>
              <a:t>tasks</a:t>
            </a:r>
            <a:r>
              <a:rPr lang="fr-FR" dirty="0" smtClean="0"/>
              <a:t>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3" y="4475511"/>
            <a:ext cx="9899650" cy="1696445"/>
          </a:xfrm>
          <a:prstGeom prst="rect">
            <a:avLst/>
          </a:prstGeom>
        </p:spPr>
      </p:pic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12</a:t>
            </a:fld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579378" y="1446359"/>
            <a:ext cx="211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Hunt </a:t>
            </a:r>
            <a:r>
              <a:rPr lang="fr-FR" b="1" dirty="0" err="1" smtClean="0"/>
              <a:t>wild</a:t>
            </a:r>
            <a:r>
              <a:rPr lang="fr-FR" b="1" dirty="0" smtClean="0"/>
              <a:t> </a:t>
            </a:r>
            <a:r>
              <a:rPr lang="fr-FR" b="1" dirty="0" err="1" smtClean="0"/>
              <a:t>interrupts</a:t>
            </a:r>
            <a:endParaRPr lang="fr-FR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955828" y="1872915"/>
            <a:ext cx="204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cat /</a:t>
            </a:r>
            <a:r>
              <a:rPr lang="fr-FR" dirty="0" smtClean="0"/>
              <a:t>proc/</a:t>
            </a:r>
            <a:r>
              <a:rPr lang="fr-FR" dirty="0" err="1" smtClean="0"/>
              <a:t>interrupts</a:t>
            </a:r>
            <a:endParaRPr lang="fr-FR" dirty="0" smtClean="0"/>
          </a:p>
        </p:txBody>
      </p:sp>
      <p:sp>
        <p:nvSpPr>
          <p:cNvPr id="31" name="ZoneTexte 30"/>
          <p:cNvSpPr txBox="1"/>
          <p:nvPr/>
        </p:nvSpPr>
        <p:spPr>
          <a:xfrm>
            <a:off x="532447" y="2539418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(</a:t>
            </a:r>
            <a:r>
              <a:rPr lang="fr-FR" b="1" dirty="0" err="1" smtClean="0"/>
              <a:t>developer</a:t>
            </a:r>
            <a:r>
              <a:rPr lang="fr-FR" b="1" dirty="0" smtClean="0"/>
              <a:t>) </a:t>
            </a:r>
            <a:r>
              <a:rPr lang="fr-FR" b="1" dirty="0" err="1" smtClean="0"/>
              <a:t>Troubleshoot</a:t>
            </a:r>
            <a:r>
              <a:rPr lang="fr-FR" b="1" dirty="0" smtClean="0"/>
              <a:t> software</a:t>
            </a:r>
            <a:endParaRPr lang="fr-FR" dirty="0" smtClean="0"/>
          </a:p>
        </p:txBody>
      </p:sp>
      <p:sp>
        <p:nvSpPr>
          <p:cNvPr id="32" name="ZoneTexte 31"/>
          <p:cNvSpPr txBox="1"/>
          <p:nvPr/>
        </p:nvSpPr>
        <p:spPr>
          <a:xfrm>
            <a:off x="908898" y="2999062"/>
            <a:ext cx="19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perf top –C &lt;</a:t>
            </a:r>
            <a:r>
              <a:rPr lang="fr-FR" dirty="0" err="1" smtClean="0"/>
              <a:t>core</a:t>
            </a:r>
            <a:r>
              <a:rPr lang="fr-FR" dirty="0" smtClean="0"/>
              <a:t>&gt;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78" y="863908"/>
            <a:ext cx="6852527" cy="25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385676112"/>
              </p:ext>
            </p:extLst>
          </p:nvPr>
        </p:nvGraphicFramePr>
        <p:xfrm>
          <a:off x="0" y="627797"/>
          <a:ext cx="11591778" cy="550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8252" y="-203559"/>
            <a:ext cx="11833747" cy="1325563"/>
          </a:xfrm>
        </p:spPr>
        <p:txBody>
          <a:bodyPr/>
          <a:lstStyle/>
          <a:p>
            <a:r>
              <a:rPr lang="en-US" dirty="0" smtClean="0"/>
              <a:t>Unidirectional Vs Bidirectional traffic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309491" y="4994031"/>
            <a:ext cx="886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lossless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448713" y="6419658"/>
            <a:ext cx="4862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Note:</a:t>
            </a:r>
            <a:r>
              <a:rPr lang="fr-FR" sz="1400" dirty="0" smtClean="0"/>
              <a:t> </a:t>
            </a:r>
            <a:r>
              <a:rPr lang="fr-FR" sz="1400" dirty="0" err="1" smtClean="0"/>
              <a:t>Each</a:t>
            </a:r>
            <a:r>
              <a:rPr lang="fr-FR" sz="1400" dirty="0" smtClean="0"/>
              <a:t> </a:t>
            </a:r>
            <a:r>
              <a:rPr lang="fr-FR" sz="1400" dirty="0" err="1" smtClean="0"/>
              <a:t>packet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forwarded</a:t>
            </a:r>
            <a:r>
              <a:rPr lang="fr-FR" sz="1400" dirty="0" smtClean="0"/>
              <a:t> </a:t>
            </a:r>
            <a:r>
              <a:rPr lang="fr-FR" sz="1400" dirty="0" err="1" smtClean="0"/>
              <a:t>twice</a:t>
            </a:r>
            <a:r>
              <a:rPr lang="fr-FR" sz="1400" dirty="0" smtClean="0"/>
              <a:t> (PHY =&gt; VM &amp; VM =&gt; PHY)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437" y="786791"/>
            <a:ext cx="689835" cy="717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448713" y="6131779"/>
            <a:ext cx="2378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Both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jitter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optimization</a:t>
            </a:r>
            <a:endParaRPr lang="fr-FR" sz="1400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98" y="178943"/>
            <a:ext cx="10515600" cy="1325563"/>
          </a:xfrm>
        </p:spPr>
        <p:txBody>
          <a:bodyPr/>
          <a:lstStyle/>
          <a:p>
            <a:r>
              <a:rPr lang="en-US" smtClean="0"/>
              <a:t>VIRTIO </a:t>
            </a:r>
            <a:r>
              <a:rPr lang="en-US" dirty="0" smtClean="0"/>
              <a:t>1.0 and </a:t>
            </a:r>
            <a:r>
              <a:rPr lang="en-US" dirty="0" err="1" smtClean="0"/>
              <a:t>Vhost</a:t>
            </a:r>
            <a:r>
              <a:rPr lang="en-US" dirty="0" smtClean="0"/>
              <a:t>-User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1237956" y="1405134"/>
            <a:ext cx="740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Feature</a:t>
            </a:r>
            <a:r>
              <a:rPr lang="fr-FR" sz="2800" dirty="0" smtClean="0"/>
              <a:t> </a:t>
            </a:r>
            <a:r>
              <a:rPr lang="fr-FR" sz="2800" dirty="0" err="1" smtClean="0"/>
              <a:t>negotiation</a:t>
            </a:r>
            <a:r>
              <a:rPr lang="fr-FR" sz="2800" dirty="0" smtClean="0"/>
              <a:t> </a:t>
            </a:r>
            <a:r>
              <a:rPr lang="fr-FR" sz="2800" dirty="0" smtClean="0"/>
              <a:t>(</a:t>
            </a:r>
            <a:r>
              <a:rPr lang="fr-FR" sz="2800" dirty="0" err="1" smtClean="0"/>
              <a:t>Vhost</a:t>
            </a:r>
            <a:r>
              <a:rPr lang="fr-FR" sz="2800" dirty="0" smtClean="0"/>
              <a:t> &lt;–&gt; </a:t>
            </a:r>
            <a:r>
              <a:rPr lang="fr-FR" sz="2800" dirty="0" err="1" smtClean="0"/>
              <a:t>Qemu</a:t>
            </a:r>
            <a:r>
              <a:rPr lang="fr-FR" sz="2800" dirty="0" smtClean="0"/>
              <a:t> &lt;-&gt; </a:t>
            </a:r>
            <a:r>
              <a:rPr lang="fr-FR" sz="2800" dirty="0" err="1" smtClean="0"/>
              <a:t>virtio</a:t>
            </a:r>
            <a:r>
              <a:rPr lang="fr-FR" sz="2800" dirty="0" smtClean="0"/>
              <a:t>)</a:t>
            </a:r>
          </a:p>
        </p:txBody>
      </p:sp>
      <p:sp>
        <p:nvSpPr>
          <p:cNvPr id="32" name="Espace réservé de la date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14</a:t>
            </a:fld>
            <a:endParaRPr lang="en-US"/>
          </a:p>
        </p:txBody>
      </p:sp>
      <p:sp>
        <p:nvSpPr>
          <p:cNvPr id="39" name="ZoneTexte 38"/>
          <p:cNvSpPr txBox="1"/>
          <p:nvPr/>
        </p:nvSpPr>
        <p:spPr>
          <a:xfrm>
            <a:off x="1237956" y="3315408"/>
            <a:ext cx="599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Virtio</a:t>
            </a:r>
            <a:r>
              <a:rPr lang="fr-FR" sz="2800" dirty="0" smtClean="0"/>
              <a:t> </a:t>
            </a:r>
            <a:r>
              <a:rPr lang="fr-FR" sz="2800" dirty="0" err="1" smtClean="0"/>
              <a:t>defines</a:t>
            </a:r>
            <a:r>
              <a:rPr lang="fr-FR" sz="2800" dirty="0" smtClean="0"/>
              <a:t> 3 </a:t>
            </a:r>
            <a:r>
              <a:rPr lang="fr-FR" sz="2800" dirty="0" err="1" smtClean="0"/>
              <a:t>ways</a:t>
            </a:r>
            <a:r>
              <a:rPr lang="fr-FR" sz="2800" dirty="0" smtClean="0"/>
              <a:t> to transmit buffers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2203593" y="4443367"/>
            <a:ext cx="755206" cy="20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3400046" y="4444209"/>
            <a:ext cx="755206" cy="20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2" name="Rectangle à coins arrondis 41"/>
          <p:cNvSpPr/>
          <p:nvPr/>
        </p:nvSpPr>
        <p:spPr>
          <a:xfrm>
            <a:off x="4632895" y="4443366"/>
            <a:ext cx="755206" cy="20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2203593" y="4648983"/>
            <a:ext cx="755206" cy="2056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2208127" y="4237749"/>
            <a:ext cx="755206" cy="2056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2945152" y="4534359"/>
            <a:ext cx="468542" cy="4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4191648" y="4546174"/>
            <a:ext cx="441247" cy="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à coins arrondis 46"/>
          <p:cNvSpPr/>
          <p:nvPr/>
        </p:nvSpPr>
        <p:spPr>
          <a:xfrm>
            <a:off x="2203593" y="4858933"/>
            <a:ext cx="755206" cy="20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ptr</a:t>
            </a:r>
            <a:endParaRPr lang="fr-FR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2203593" y="5060218"/>
            <a:ext cx="755206" cy="2056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2986095" y="4965556"/>
            <a:ext cx="441247" cy="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à coins arrondis 49"/>
          <p:cNvSpPr/>
          <p:nvPr/>
        </p:nvSpPr>
        <p:spPr>
          <a:xfrm>
            <a:off x="3436442" y="4862747"/>
            <a:ext cx="755206" cy="20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3440989" y="5064763"/>
            <a:ext cx="755206" cy="20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2203593" y="5260171"/>
            <a:ext cx="755206" cy="2056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2203593" y="5461481"/>
            <a:ext cx="755206" cy="2056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2203563" y="5667098"/>
            <a:ext cx="755206" cy="20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1</a:t>
            </a:r>
            <a:endParaRPr lang="fr-FR"/>
          </a:p>
        </p:txBody>
      </p:sp>
      <p:sp>
        <p:nvSpPr>
          <p:cNvPr id="55" name="Rectangle à coins arrondis 54"/>
          <p:cNvSpPr/>
          <p:nvPr/>
        </p:nvSpPr>
        <p:spPr>
          <a:xfrm>
            <a:off x="2203562" y="6078333"/>
            <a:ext cx="755206" cy="20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2208096" y="5872715"/>
            <a:ext cx="755206" cy="20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2203562" y="6294307"/>
            <a:ext cx="755206" cy="2056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à coins arrondis 57"/>
          <p:cNvSpPr/>
          <p:nvPr/>
        </p:nvSpPr>
        <p:spPr>
          <a:xfrm>
            <a:off x="3436442" y="5281285"/>
            <a:ext cx="755206" cy="20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2254793" y="39378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vring</a:t>
            </a:r>
            <a:endParaRPr lang="fr-FR" dirty="0" smtClean="0"/>
          </a:p>
        </p:txBody>
      </p:sp>
      <p:sp>
        <p:nvSpPr>
          <p:cNvPr id="60" name="ZoneTexte 59"/>
          <p:cNvSpPr txBox="1"/>
          <p:nvPr/>
        </p:nvSpPr>
        <p:spPr>
          <a:xfrm>
            <a:off x="5625436" y="4311428"/>
            <a:ext cx="204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Chained</a:t>
            </a:r>
            <a:r>
              <a:rPr lang="fr-FR" dirty="0" smtClean="0"/>
              <a:t> </a:t>
            </a:r>
            <a:r>
              <a:rPr lang="fr-FR" dirty="0" err="1" smtClean="0"/>
              <a:t>descriptors</a:t>
            </a:r>
            <a:endParaRPr lang="fr-FR" dirty="0" smtClean="0"/>
          </a:p>
        </p:txBody>
      </p:sp>
      <p:sp>
        <p:nvSpPr>
          <p:cNvPr id="61" name="ZoneTexte 60"/>
          <p:cNvSpPr txBox="1"/>
          <p:nvPr/>
        </p:nvSpPr>
        <p:spPr>
          <a:xfrm>
            <a:off x="4422386" y="4925601"/>
            <a:ext cx="200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Indirect </a:t>
            </a:r>
            <a:r>
              <a:rPr lang="fr-FR" dirty="0" err="1" smtClean="0"/>
              <a:t>descriptors</a:t>
            </a:r>
            <a:endParaRPr lang="fr-FR" dirty="0" smtClean="0"/>
          </a:p>
        </p:txBody>
      </p:sp>
      <p:sp>
        <p:nvSpPr>
          <p:cNvPr id="62" name="ZoneTexte 61"/>
          <p:cNvSpPr txBox="1"/>
          <p:nvPr/>
        </p:nvSpPr>
        <p:spPr>
          <a:xfrm>
            <a:off x="3095999" y="5798854"/>
            <a:ext cx="229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Mergeable</a:t>
            </a:r>
            <a:r>
              <a:rPr lang="fr-FR" dirty="0" smtClean="0"/>
              <a:t> </a:t>
            </a:r>
            <a:r>
              <a:rPr lang="fr-FR" dirty="0" err="1" smtClean="0"/>
              <a:t>descriptors</a:t>
            </a:r>
            <a:endParaRPr lang="fr-FR" dirty="0" smtClean="0"/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967" y="4629536"/>
            <a:ext cx="2987314" cy="2242532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1608634" y="1939420"/>
            <a:ext cx="5943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version</a:t>
            </a:r>
          </a:p>
          <a:p>
            <a:r>
              <a:rPr lang="fr-FR" sz="2000" dirty="0" smtClean="0"/>
              <a:t>- Tells </a:t>
            </a:r>
            <a:r>
              <a:rPr lang="fr-FR" sz="2000" dirty="0" err="1" smtClean="0"/>
              <a:t>you</a:t>
            </a:r>
            <a:r>
              <a:rPr lang="fr-FR" sz="2000" dirty="0" smtClean="0"/>
              <a:t> </a:t>
            </a:r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may</a:t>
            </a:r>
            <a:r>
              <a:rPr lang="fr-FR" sz="2000" dirty="0" smtClean="0"/>
              <a:t> </a:t>
            </a:r>
            <a:r>
              <a:rPr lang="fr-FR" sz="2000" dirty="0" err="1" smtClean="0"/>
              <a:t>happen</a:t>
            </a:r>
            <a:r>
              <a:rPr lang="fr-FR" sz="2000" dirty="0" smtClean="0"/>
              <a:t>, but not </a:t>
            </a:r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happen</a:t>
            </a:r>
            <a:r>
              <a:rPr lang="fr-FR" sz="2000" dirty="0" smtClean="0"/>
              <a:t>.</a:t>
            </a:r>
            <a:endParaRPr lang="fr-FR" sz="2000" dirty="0"/>
          </a:p>
          <a:p>
            <a:r>
              <a:rPr lang="fr-FR" sz="2000" dirty="0" smtClean="0"/>
              <a:t>- </a:t>
            </a:r>
            <a:r>
              <a:rPr lang="fr-FR" sz="2000" dirty="0" err="1" smtClean="0"/>
              <a:t>Feels</a:t>
            </a:r>
            <a:r>
              <a:rPr lang="fr-FR" sz="2000" dirty="0" smtClean="0"/>
              <a:t> a bit </a:t>
            </a:r>
            <a:r>
              <a:rPr lang="fr-FR" sz="2000" dirty="0" err="1" smtClean="0"/>
              <a:t>like</a:t>
            </a:r>
            <a:r>
              <a:rPr lang="fr-FR" sz="2000" dirty="0" smtClean="0"/>
              <a:t> a ‘ménage à trois’ </a:t>
            </a:r>
            <a:r>
              <a:rPr lang="is-IS" sz="2000" dirty="0" smtClean="0"/>
              <a:t>…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4422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379"/>
            <a:ext cx="10515600" cy="1325563"/>
          </a:xfrm>
        </p:spPr>
        <p:txBody>
          <a:bodyPr/>
          <a:lstStyle/>
          <a:p>
            <a:r>
              <a:rPr lang="en-US" dirty="0" smtClean="0"/>
              <a:t>Between VPP and DPDK’s </a:t>
            </a:r>
            <a:r>
              <a:rPr lang="en-US" dirty="0" err="1" smtClean="0"/>
              <a:t>testpmd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307" y="1862842"/>
            <a:ext cx="198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indirect_desc</a:t>
            </a:r>
            <a:r>
              <a:rPr lang="fr-FR" sz="2000" dirty="0" smtClean="0"/>
              <a:t>=on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86307" y="3883552"/>
            <a:ext cx="2001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indirect_desc</a:t>
            </a:r>
            <a:r>
              <a:rPr lang="fr-FR" sz="2000" dirty="0" smtClean="0"/>
              <a:t>=off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3191881" y="1796074"/>
            <a:ext cx="1069144" cy="379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VPP</a:t>
            </a:r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3191882" y="3704244"/>
            <a:ext cx="1069144" cy="379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VPP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6021947" y="1796074"/>
            <a:ext cx="1069144" cy="379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testpmd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6021948" y="3697484"/>
            <a:ext cx="1069144" cy="379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testpmd</a:t>
            </a:r>
            <a:endParaRPr lang="fr-FR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5120820" y="4535282"/>
            <a:ext cx="468542" cy="4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3883422" y="2565849"/>
            <a:ext cx="755206" cy="20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ptr</a:t>
            </a:r>
            <a:endParaRPr lang="fr-FR" dirty="0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4665924" y="2672472"/>
            <a:ext cx="441247" cy="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à coins arrondis 44"/>
          <p:cNvSpPr/>
          <p:nvPr/>
        </p:nvSpPr>
        <p:spPr>
          <a:xfrm>
            <a:off x="5120818" y="2565849"/>
            <a:ext cx="2098506" cy="181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Virtio</a:t>
            </a:r>
            <a:r>
              <a:rPr lang="fr-FR" dirty="0"/>
              <a:t> </a:t>
            </a:r>
            <a:r>
              <a:rPr lang="fr-FR" dirty="0" smtClean="0"/>
              <a:t>net </a:t>
            </a:r>
            <a:r>
              <a:rPr lang="fr-FR" dirty="0" err="1" smtClean="0"/>
              <a:t>hdr</a:t>
            </a:r>
            <a:r>
              <a:rPr lang="fr-FR" dirty="0" smtClean="0"/>
              <a:t> (12B)</a:t>
            </a:r>
            <a:endParaRPr lang="fr-FR" dirty="0"/>
          </a:p>
        </p:txBody>
      </p:sp>
      <p:cxnSp>
        <p:nvCxnSpPr>
          <p:cNvPr id="26" name="Connecteur en arc 25"/>
          <p:cNvCxnSpPr>
            <a:stCxn id="23" idx="0"/>
            <a:endCxn id="33" idx="0"/>
          </p:cNvCxnSpPr>
          <p:nvPr/>
        </p:nvCxnSpPr>
        <p:spPr>
          <a:xfrm rot="5400000" flipH="1" flipV="1">
            <a:off x="5141486" y="381041"/>
            <a:ext cx="12700" cy="2830066"/>
          </a:xfrm>
          <a:prstGeom prst="curved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stCxn id="23" idx="2"/>
            <a:endCxn id="33" idx="2"/>
          </p:cNvCxnSpPr>
          <p:nvPr/>
        </p:nvCxnSpPr>
        <p:spPr>
          <a:xfrm rot="16200000" flipH="1">
            <a:off x="5141486" y="760869"/>
            <a:ext cx="12700" cy="2830066"/>
          </a:xfrm>
          <a:prstGeom prst="curvedConnector3">
            <a:avLst>
              <a:gd name="adj1" fmla="val 1800000"/>
            </a:avLst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rc 53"/>
          <p:cNvCxnSpPr>
            <a:stCxn id="32" idx="0"/>
            <a:endCxn id="34" idx="0"/>
          </p:cNvCxnSpPr>
          <p:nvPr/>
        </p:nvCxnSpPr>
        <p:spPr>
          <a:xfrm rot="5400000" flipH="1" flipV="1">
            <a:off x="5138107" y="2285831"/>
            <a:ext cx="6760" cy="2830066"/>
          </a:xfrm>
          <a:prstGeom prst="curvedConnector3">
            <a:avLst>
              <a:gd name="adj1" fmla="val 348165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en arc 56"/>
          <p:cNvCxnSpPr>
            <a:stCxn id="32" idx="2"/>
            <a:endCxn id="34" idx="2"/>
          </p:cNvCxnSpPr>
          <p:nvPr/>
        </p:nvCxnSpPr>
        <p:spPr>
          <a:xfrm rot="5400000" flipH="1" flipV="1">
            <a:off x="5138107" y="2665659"/>
            <a:ext cx="6760" cy="2830066"/>
          </a:xfrm>
          <a:prstGeom prst="curvedConnector3">
            <a:avLst>
              <a:gd name="adj1" fmla="val -3381657"/>
            </a:avLst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à coins arrondis 59"/>
          <p:cNvSpPr/>
          <p:nvPr/>
        </p:nvSpPr>
        <p:spPr>
          <a:xfrm>
            <a:off x="5120818" y="2773648"/>
            <a:ext cx="2098506" cy="181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Packet</a:t>
            </a:r>
            <a:r>
              <a:rPr lang="fr-FR" dirty="0" smtClean="0"/>
              <a:t>(64B)</a:t>
            </a:r>
            <a:endParaRPr lang="fr-FR" dirty="0"/>
          </a:p>
        </p:txBody>
      </p:sp>
      <p:sp>
        <p:nvSpPr>
          <p:cNvPr id="61" name="Rectangle à coins arrondis 60"/>
          <p:cNvSpPr/>
          <p:nvPr/>
        </p:nvSpPr>
        <p:spPr>
          <a:xfrm>
            <a:off x="3008666" y="4457140"/>
            <a:ext cx="2098506" cy="181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Virtio</a:t>
            </a:r>
            <a:r>
              <a:rPr lang="fr-FR" dirty="0"/>
              <a:t> </a:t>
            </a:r>
            <a:r>
              <a:rPr lang="fr-FR" dirty="0" smtClean="0"/>
              <a:t>net </a:t>
            </a:r>
            <a:r>
              <a:rPr lang="fr-FR" dirty="0" err="1" smtClean="0"/>
              <a:t>hdr</a:t>
            </a:r>
            <a:r>
              <a:rPr lang="fr-FR" dirty="0" smtClean="0"/>
              <a:t> (12B)</a:t>
            </a:r>
            <a:endParaRPr lang="fr-FR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5603010" y="4444482"/>
            <a:ext cx="2098506" cy="181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Packet</a:t>
            </a:r>
            <a:r>
              <a:rPr lang="fr-FR" dirty="0" smtClean="0"/>
              <a:t>(64B)</a:t>
            </a:r>
            <a:endParaRPr lang="fr-FR" dirty="0"/>
          </a:p>
        </p:txBody>
      </p:sp>
      <p:sp>
        <p:nvSpPr>
          <p:cNvPr id="67" name="Rectangle à coins arrondis 66"/>
          <p:cNvSpPr/>
          <p:nvPr/>
        </p:nvSpPr>
        <p:spPr>
          <a:xfrm>
            <a:off x="4261026" y="3206241"/>
            <a:ext cx="2098506" cy="1815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Hdr</a:t>
            </a:r>
            <a:r>
              <a:rPr lang="fr-FR" dirty="0" smtClean="0"/>
              <a:t> + </a:t>
            </a:r>
            <a:r>
              <a:rPr lang="fr-FR" dirty="0" err="1" smtClean="0"/>
              <a:t>Packet</a:t>
            </a:r>
            <a:r>
              <a:rPr lang="fr-FR" dirty="0" smtClean="0"/>
              <a:t>(76B)</a:t>
            </a:r>
            <a:endParaRPr lang="fr-FR" dirty="0"/>
          </a:p>
        </p:txBody>
      </p:sp>
      <p:sp>
        <p:nvSpPr>
          <p:cNvPr id="68" name="Rectangle à coins arrondis 67"/>
          <p:cNvSpPr/>
          <p:nvPr/>
        </p:nvSpPr>
        <p:spPr>
          <a:xfrm>
            <a:off x="4261025" y="1298071"/>
            <a:ext cx="2098506" cy="1815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Hdr</a:t>
            </a:r>
            <a:r>
              <a:rPr lang="fr-FR" dirty="0" smtClean="0"/>
              <a:t> + </a:t>
            </a:r>
            <a:r>
              <a:rPr lang="fr-FR" dirty="0" err="1" smtClean="0"/>
              <a:t>Packet</a:t>
            </a:r>
            <a:r>
              <a:rPr lang="fr-FR" dirty="0" smtClean="0"/>
              <a:t>(76B)</a:t>
            </a:r>
            <a:endParaRPr lang="fr-FR" dirty="0"/>
          </a:p>
        </p:txBody>
      </p:sp>
      <p:sp>
        <p:nvSpPr>
          <p:cNvPr id="70" name="ZoneTexte 69"/>
          <p:cNvSpPr txBox="1"/>
          <p:nvPr/>
        </p:nvSpPr>
        <p:spPr>
          <a:xfrm>
            <a:off x="7482528" y="2544860"/>
            <a:ext cx="2925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Uses a </a:t>
            </a:r>
            <a:r>
              <a:rPr lang="fr-FR" sz="2000" dirty="0" err="1" smtClean="0"/>
              <a:t>level</a:t>
            </a:r>
            <a:r>
              <a:rPr lang="fr-FR" sz="2000" dirty="0" smtClean="0"/>
              <a:t> of indirection.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7884856" y="4065663"/>
            <a:ext cx="3947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Uses </a:t>
            </a:r>
            <a:r>
              <a:rPr lang="fr-FR" sz="2000" dirty="0" err="1" smtClean="0"/>
              <a:t>twice</a:t>
            </a:r>
            <a:r>
              <a:rPr lang="fr-FR" sz="2000" dirty="0" smtClean="0"/>
              <a:t> as </a:t>
            </a:r>
            <a:r>
              <a:rPr lang="fr-FR" sz="2000" dirty="0" err="1" smtClean="0"/>
              <a:t>many</a:t>
            </a:r>
            <a:r>
              <a:rPr lang="fr-FR" sz="2000" dirty="0" smtClean="0"/>
              <a:t> </a:t>
            </a:r>
            <a:r>
              <a:rPr lang="fr-FR" sz="2000" dirty="0" err="1" smtClean="0"/>
              <a:t>descriptors</a:t>
            </a:r>
            <a:endParaRPr lang="fr-FR" sz="2000" dirty="0" smtClean="0"/>
          </a:p>
          <a:p>
            <a:r>
              <a:rPr lang="fr-FR" sz="2000" dirty="0" smtClean="0"/>
              <a:t>-&gt; </a:t>
            </a:r>
            <a:r>
              <a:rPr lang="fr-FR" sz="2000" dirty="0" err="1" smtClean="0"/>
              <a:t>Only</a:t>
            </a:r>
            <a:r>
              <a:rPr lang="fr-FR" sz="2000" dirty="0" smtClean="0"/>
              <a:t> 128 </a:t>
            </a:r>
            <a:r>
              <a:rPr lang="fr-FR" sz="2000" dirty="0" err="1" smtClean="0"/>
              <a:t>packets</a:t>
            </a:r>
            <a:r>
              <a:rPr lang="fr-FR" sz="2000" dirty="0" smtClean="0"/>
              <a:t> fit in the queue.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629218" y="5367367"/>
            <a:ext cx="2428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would</a:t>
            </a:r>
            <a:r>
              <a:rPr lang="fr-FR" sz="2000" dirty="0" smtClean="0"/>
              <a:t> </a:t>
            </a:r>
            <a:r>
              <a:rPr lang="fr-FR" sz="2000" dirty="0" err="1" smtClean="0"/>
              <a:t>like</a:t>
            </a:r>
            <a:r>
              <a:rPr lang="is-IS" sz="2000" dirty="0" smtClean="0"/>
              <a:t>…</a:t>
            </a:r>
            <a:endParaRPr lang="fr-FR" sz="2000" dirty="0" smtClean="0"/>
          </a:p>
        </p:txBody>
      </p:sp>
      <p:sp>
        <p:nvSpPr>
          <p:cNvPr id="76" name="Rectangle à coins arrondis 75"/>
          <p:cNvSpPr/>
          <p:nvPr/>
        </p:nvSpPr>
        <p:spPr>
          <a:xfrm>
            <a:off x="3198273" y="5443872"/>
            <a:ext cx="1069144" cy="379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VPP</a:t>
            </a:r>
            <a:endParaRPr lang="fr-FR" dirty="0"/>
          </a:p>
        </p:txBody>
      </p:sp>
      <p:sp>
        <p:nvSpPr>
          <p:cNvPr id="77" name="Rectangle à coins arrondis 76"/>
          <p:cNvSpPr/>
          <p:nvPr/>
        </p:nvSpPr>
        <p:spPr>
          <a:xfrm>
            <a:off x="6028339" y="5437112"/>
            <a:ext cx="1069144" cy="379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testpmd</a:t>
            </a:r>
            <a:endParaRPr lang="fr-FR" dirty="0"/>
          </a:p>
        </p:txBody>
      </p:sp>
      <p:cxnSp>
        <p:nvCxnSpPr>
          <p:cNvPr id="79" name="Connecteur en arc 78"/>
          <p:cNvCxnSpPr/>
          <p:nvPr/>
        </p:nvCxnSpPr>
        <p:spPr>
          <a:xfrm rot="5400000" flipH="1" flipV="1">
            <a:off x="5144498" y="4025459"/>
            <a:ext cx="6760" cy="2830066"/>
          </a:xfrm>
          <a:prstGeom prst="curvedConnector3">
            <a:avLst>
              <a:gd name="adj1" fmla="val 348165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en arc 79"/>
          <p:cNvCxnSpPr/>
          <p:nvPr/>
        </p:nvCxnSpPr>
        <p:spPr>
          <a:xfrm rot="5400000" flipH="1" flipV="1">
            <a:off x="5144498" y="4405287"/>
            <a:ext cx="6760" cy="2830066"/>
          </a:xfrm>
          <a:prstGeom prst="curvedConnector3">
            <a:avLst>
              <a:gd name="adj1" fmla="val -3381657"/>
            </a:avLst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à coins arrondis 82"/>
          <p:cNvSpPr/>
          <p:nvPr/>
        </p:nvSpPr>
        <p:spPr>
          <a:xfrm>
            <a:off x="4267417" y="4945869"/>
            <a:ext cx="2098506" cy="1815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Hdr</a:t>
            </a:r>
            <a:r>
              <a:rPr lang="fr-FR" dirty="0" smtClean="0"/>
              <a:t> + </a:t>
            </a:r>
            <a:r>
              <a:rPr lang="fr-FR" dirty="0" err="1" smtClean="0"/>
              <a:t>Packet</a:t>
            </a:r>
            <a:r>
              <a:rPr lang="fr-FR" dirty="0" smtClean="0"/>
              <a:t>(76B)</a:t>
            </a:r>
            <a:endParaRPr lang="fr-FR" dirty="0"/>
          </a:p>
        </p:txBody>
      </p:sp>
      <p:sp>
        <p:nvSpPr>
          <p:cNvPr id="84" name="Rectangle à coins arrondis 83"/>
          <p:cNvSpPr/>
          <p:nvPr/>
        </p:nvSpPr>
        <p:spPr>
          <a:xfrm>
            <a:off x="4295532" y="6164319"/>
            <a:ext cx="2098506" cy="1815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Hdr</a:t>
            </a:r>
            <a:r>
              <a:rPr lang="fr-FR" dirty="0" smtClean="0"/>
              <a:t> + </a:t>
            </a:r>
            <a:r>
              <a:rPr lang="fr-FR" dirty="0" err="1" smtClean="0"/>
              <a:t>Packet</a:t>
            </a:r>
            <a:r>
              <a:rPr lang="fr-FR" dirty="0" smtClean="0"/>
              <a:t>(76B)</a:t>
            </a:r>
            <a:endParaRPr lang="fr-FR" dirty="0"/>
          </a:p>
        </p:txBody>
      </p:sp>
      <p:sp>
        <p:nvSpPr>
          <p:cNvPr id="85" name="Espace réservé de la date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86" name="Espace réservé du pied de page 8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87" name="Espace réservé du numéro de diapositive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15</a:t>
            </a:fld>
            <a:endParaRPr lang="en-US"/>
          </a:p>
        </p:txBody>
      </p:sp>
      <p:sp>
        <p:nvSpPr>
          <p:cNvPr id="88" name="ZoneTexte 87"/>
          <p:cNvSpPr txBox="1"/>
          <p:nvPr/>
        </p:nvSpPr>
        <p:spPr>
          <a:xfrm>
            <a:off x="7482528" y="5367367"/>
            <a:ext cx="290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…b</a:t>
            </a:r>
            <a:r>
              <a:rPr lang="fr-FR" sz="2000" dirty="0" smtClean="0"/>
              <a:t>ut I </a:t>
            </a:r>
            <a:r>
              <a:rPr lang="fr-FR" sz="2000" dirty="0" err="1" smtClean="0"/>
              <a:t>couldn’t</a:t>
            </a:r>
            <a:r>
              <a:rPr lang="fr-FR" sz="2000" dirty="0" smtClean="0"/>
              <a:t> </a:t>
            </a:r>
            <a:r>
              <a:rPr lang="fr-FR" sz="2000" dirty="0" err="1" smtClean="0"/>
              <a:t>convince</a:t>
            </a:r>
            <a:r>
              <a:rPr lang="fr-FR" sz="2000" dirty="0"/>
              <a:t> </a:t>
            </a:r>
            <a:endParaRPr lang="fr-FR" sz="2000" dirty="0" smtClean="0"/>
          </a:p>
          <a:p>
            <a:r>
              <a:rPr lang="fr-FR" sz="2000" dirty="0" err="1" smtClean="0"/>
              <a:t>Qemu</a:t>
            </a:r>
            <a:r>
              <a:rPr lang="fr-FR" sz="2000" dirty="0" smtClean="0"/>
              <a:t> and/or </a:t>
            </a:r>
            <a:r>
              <a:rPr lang="fr-FR" sz="2000" dirty="0" err="1" smtClean="0"/>
              <a:t>testpmd</a:t>
            </a:r>
            <a:r>
              <a:rPr lang="fr-FR" sz="2000" dirty="0" smtClean="0"/>
              <a:t> </a:t>
            </a:r>
            <a:r>
              <a:rPr lang="fr-FR" sz="2000" dirty="0" err="1" smtClean="0"/>
              <a:t>yet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735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068577681"/>
              </p:ext>
            </p:extLst>
          </p:nvPr>
        </p:nvGraphicFramePr>
        <p:xfrm>
          <a:off x="0" y="627797"/>
          <a:ext cx="11549575" cy="511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8252" y="-203559"/>
            <a:ext cx="11833747" cy="1325563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egative impact of chained descriptors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309491" y="4994031"/>
            <a:ext cx="886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lossless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402050" y="6048573"/>
            <a:ext cx="4862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Note:</a:t>
            </a:r>
            <a:r>
              <a:rPr lang="fr-FR" sz="1400" dirty="0" smtClean="0"/>
              <a:t> </a:t>
            </a:r>
            <a:r>
              <a:rPr lang="fr-FR" sz="1400" dirty="0" err="1" smtClean="0"/>
              <a:t>Each</a:t>
            </a:r>
            <a:r>
              <a:rPr lang="fr-FR" sz="1400" dirty="0" smtClean="0"/>
              <a:t> </a:t>
            </a:r>
            <a:r>
              <a:rPr lang="fr-FR" sz="1400" dirty="0" err="1" smtClean="0"/>
              <a:t>packet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forwarded</a:t>
            </a:r>
            <a:r>
              <a:rPr lang="fr-FR" sz="1400" dirty="0" smtClean="0"/>
              <a:t> </a:t>
            </a:r>
            <a:r>
              <a:rPr lang="fr-FR" sz="1400" dirty="0" err="1" smtClean="0"/>
              <a:t>twice</a:t>
            </a:r>
            <a:r>
              <a:rPr lang="fr-FR" sz="1400" dirty="0" smtClean="0"/>
              <a:t> (PHY =&gt; VM &amp; VM =&gt; PHY)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437" y="786791"/>
            <a:ext cx="689835" cy="717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402050" y="5760694"/>
            <a:ext cx="2378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Both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jitter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optimization</a:t>
            </a:r>
            <a:endParaRPr lang="fr-FR" sz="1400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16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844091" y="3981156"/>
            <a:ext cx="2690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Chained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Descriptors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4861556" y="3545059"/>
            <a:ext cx="355944" cy="46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834970" y="3749039"/>
            <a:ext cx="263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Indirect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</a:rPr>
              <a:t>Descriptors</a:t>
            </a:r>
            <a:endParaRPr lang="fr-FR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6" name="Connecteur droit avec flèche 15"/>
          <p:cNvCxnSpPr>
            <a:stCxn id="15" idx="1"/>
          </p:cNvCxnSpPr>
          <p:nvPr/>
        </p:nvCxnSpPr>
        <p:spPr>
          <a:xfrm flipH="1">
            <a:off x="7523966" y="3979872"/>
            <a:ext cx="311004" cy="15437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2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Virtio</a:t>
            </a:r>
            <a:r>
              <a:rPr lang="en-US" dirty="0" smtClean="0"/>
              <a:t> queue length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825104" y="1609093"/>
            <a:ext cx="725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Qemu</a:t>
            </a:r>
            <a:r>
              <a:rPr lang="fr-FR" sz="2800" dirty="0" smtClean="0"/>
              <a:t> hard-codes </a:t>
            </a:r>
            <a:r>
              <a:rPr lang="fr-FR" sz="2800" dirty="0" err="1" smtClean="0"/>
              <a:t>virtio</a:t>
            </a:r>
            <a:r>
              <a:rPr lang="fr-FR" sz="2800" dirty="0" smtClean="0"/>
              <a:t>-net queue </a:t>
            </a:r>
            <a:r>
              <a:rPr lang="fr-FR" sz="2800" dirty="0" err="1" smtClean="0"/>
              <a:t>length</a:t>
            </a:r>
            <a:r>
              <a:rPr lang="fr-FR" sz="2800" dirty="0" smtClean="0"/>
              <a:t> to 256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453652" y="2378570"/>
            <a:ext cx="74839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Indirect </a:t>
            </a:r>
            <a:r>
              <a:rPr lang="fr-FR" sz="2800" dirty="0" err="1" smtClean="0"/>
              <a:t>descriptors</a:t>
            </a:r>
            <a:r>
              <a:rPr lang="fr-FR" sz="2800" dirty="0" smtClean="0"/>
              <a:t>:       256 </a:t>
            </a:r>
            <a:r>
              <a:rPr lang="fr-FR" sz="2800" dirty="0" err="1" smtClean="0"/>
              <a:t>packets</a:t>
            </a:r>
            <a:endParaRPr lang="fr-FR" sz="2800" dirty="0" smtClean="0"/>
          </a:p>
          <a:p>
            <a:r>
              <a:rPr lang="fr-FR" sz="2800" dirty="0" err="1" smtClean="0"/>
              <a:t>Chained</a:t>
            </a:r>
            <a:r>
              <a:rPr lang="fr-FR" sz="2800" dirty="0" smtClean="0"/>
              <a:t> </a:t>
            </a:r>
            <a:r>
              <a:rPr lang="fr-FR" sz="2800" dirty="0" err="1" smtClean="0"/>
              <a:t>descriptors</a:t>
            </a:r>
            <a:r>
              <a:rPr lang="fr-FR" sz="2800" dirty="0" smtClean="0"/>
              <a:t>:      128 or 256 (</a:t>
            </a:r>
            <a:r>
              <a:rPr lang="fr-FR" sz="2800" dirty="0" err="1" smtClean="0"/>
              <a:t>packet</a:t>
            </a:r>
            <a:r>
              <a:rPr lang="fr-FR" sz="2800" dirty="0" smtClean="0"/>
              <a:t> </a:t>
            </a:r>
            <a:r>
              <a:rPr lang="fr-FR" sz="2800" dirty="0" err="1" smtClean="0"/>
              <a:t>layout</a:t>
            </a:r>
            <a:r>
              <a:rPr lang="fr-FR" sz="2800" dirty="0" smtClean="0"/>
              <a:t>)</a:t>
            </a:r>
          </a:p>
          <a:p>
            <a:r>
              <a:rPr lang="fr-FR" sz="2800" dirty="0" err="1" smtClean="0"/>
              <a:t>Mergeable</a:t>
            </a:r>
            <a:r>
              <a:rPr lang="fr-FR" sz="2800" dirty="0" smtClean="0"/>
              <a:t> </a:t>
            </a:r>
            <a:r>
              <a:rPr lang="fr-FR" sz="2800" dirty="0" err="1" smtClean="0"/>
              <a:t>desc</a:t>
            </a:r>
            <a:r>
              <a:rPr lang="fr-FR" sz="2800" dirty="0" smtClean="0"/>
              <a:t>. :           256 </a:t>
            </a:r>
            <a:r>
              <a:rPr lang="fr-FR" sz="2800" dirty="0" err="1" smtClean="0"/>
              <a:t>packets</a:t>
            </a:r>
            <a:endParaRPr lang="fr-FR" sz="2800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838200" y="4032600"/>
            <a:ext cx="52210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Lossless</a:t>
            </a:r>
            <a:r>
              <a:rPr lang="fr-FR" sz="2800" dirty="0" smtClean="0"/>
              <a:t> at 5Mpps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256/5M </a:t>
            </a:r>
            <a:r>
              <a:rPr lang="fr-FR" sz="2800" b="1" dirty="0" smtClean="0"/>
              <a:t>= 51us max </a:t>
            </a:r>
            <a:r>
              <a:rPr lang="fr-FR" sz="2800" b="1" dirty="0" err="1" smtClean="0"/>
              <a:t>jitter</a:t>
            </a:r>
            <a:endParaRPr lang="fr-FR" sz="2800" b="1" dirty="0" smtClean="0"/>
          </a:p>
          <a:p>
            <a:r>
              <a:rPr lang="fr-FR" sz="2800" dirty="0" smtClean="0"/>
              <a:t>	1024/5M </a:t>
            </a:r>
            <a:r>
              <a:rPr lang="fr-FR" sz="2800" b="1" dirty="0"/>
              <a:t>= </a:t>
            </a:r>
            <a:r>
              <a:rPr lang="fr-FR" sz="2800" b="1" dirty="0" smtClean="0"/>
              <a:t>204us </a:t>
            </a:r>
            <a:r>
              <a:rPr lang="fr-FR" sz="2800" b="1" dirty="0"/>
              <a:t>max </a:t>
            </a:r>
            <a:r>
              <a:rPr lang="fr-FR" sz="2800" b="1" dirty="0" err="1" smtClean="0"/>
              <a:t>jitter</a:t>
            </a:r>
            <a:endParaRPr lang="fr-FR" sz="2800" b="1" dirty="0"/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60190997"/>
              </p:ext>
            </p:extLst>
          </p:nvPr>
        </p:nvGraphicFramePr>
        <p:xfrm>
          <a:off x="0" y="627797"/>
          <a:ext cx="11591778" cy="550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8252" y="-203559"/>
            <a:ext cx="11833747" cy="1325563"/>
          </a:xfrm>
        </p:spPr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virtio</a:t>
            </a:r>
            <a:r>
              <a:rPr lang="en-US" dirty="0" smtClean="0"/>
              <a:t> queue size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309491" y="4994031"/>
            <a:ext cx="886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lossless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448713" y="6419658"/>
            <a:ext cx="4862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Note:</a:t>
            </a:r>
            <a:r>
              <a:rPr lang="fr-FR" sz="1400" dirty="0" smtClean="0"/>
              <a:t> </a:t>
            </a:r>
            <a:r>
              <a:rPr lang="fr-FR" sz="1400" dirty="0" err="1" smtClean="0"/>
              <a:t>Each</a:t>
            </a:r>
            <a:r>
              <a:rPr lang="fr-FR" sz="1400" dirty="0" smtClean="0"/>
              <a:t> </a:t>
            </a:r>
            <a:r>
              <a:rPr lang="fr-FR" sz="1400" dirty="0" err="1" smtClean="0"/>
              <a:t>packet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forwarded</a:t>
            </a:r>
            <a:r>
              <a:rPr lang="fr-FR" sz="1400" dirty="0" smtClean="0"/>
              <a:t> </a:t>
            </a:r>
            <a:r>
              <a:rPr lang="fr-FR" sz="1400" dirty="0" err="1" smtClean="0"/>
              <a:t>twice</a:t>
            </a:r>
            <a:r>
              <a:rPr lang="fr-FR" sz="1400" dirty="0" smtClean="0"/>
              <a:t> (PHY =&gt; VM &amp; VM =&gt; PHY)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437" y="786791"/>
            <a:ext cx="689835" cy="717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448713" y="6131779"/>
            <a:ext cx="1944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With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jitter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optimization</a:t>
            </a:r>
            <a:endParaRPr lang="fr-FR" sz="14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817355" y="373843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256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31289" y="392310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smtClean="0"/>
              <a:t>512</a:t>
            </a:r>
            <a:endParaRPr lang="fr-FR" sz="24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8459292" y="372436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1024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349174" y="5640186"/>
            <a:ext cx="8384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/>
              <a:t>Lossless</a:t>
            </a:r>
            <a:r>
              <a:rPr lang="fr-FR" sz="4000" b="1" dirty="0"/>
              <a:t> </a:t>
            </a:r>
            <a:r>
              <a:rPr lang="fr-FR" sz="4000" b="1" dirty="0" err="1" smtClean="0"/>
              <a:t>virtual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routing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is</a:t>
            </a:r>
            <a:r>
              <a:rPr lang="fr-FR" sz="4000" b="1" dirty="0" smtClean="0"/>
              <a:t> possible !</a:t>
            </a:r>
            <a:endParaRPr lang="fr-FR" sz="4000" b="1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486508" y="0"/>
            <a:ext cx="10515600" cy="1325563"/>
          </a:xfrm>
        </p:spPr>
        <p:txBody>
          <a:bodyPr/>
          <a:lstStyle/>
          <a:p>
            <a:r>
              <a:rPr lang="fr-FR" dirty="0" err="1" smtClean="0"/>
              <a:t>Taming</a:t>
            </a:r>
            <a:r>
              <a:rPr lang="fr-FR" dirty="0" smtClean="0"/>
              <a:t> the </a:t>
            </a:r>
            <a:r>
              <a:rPr lang="fr-FR" dirty="0" err="1" smtClean="0"/>
              <a:t>penguins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646637" y="2406672"/>
            <a:ext cx="1427115" cy="62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smtClean="0"/>
              <a:t>VPP</a:t>
            </a:r>
            <a:endParaRPr lang="fr-FR" sz="3200"/>
          </a:p>
        </p:txBody>
      </p:sp>
      <p:sp>
        <p:nvSpPr>
          <p:cNvPr id="36" name="Rectangle à coins arrondis 35"/>
          <p:cNvSpPr/>
          <p:nvPr/>
        </p:nvSpPr>
        <p:spPr>
          <a:xfrm>
            <a:off x="2646637" y="3145452"/>
            <a:ext cx="4395398" cy="744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Linux</a:t>
            </a:r>
            <a:endParaRPr lang="fr-FR" sz="5400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2646637" y="3975059"/>
            <a:ext cx="4395398" cy="457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CPU</a:t>
            </a:r>
            <a:endParaRPr lang="fr-FR" sz="4000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4130023" y="2406672"/>
            <a:ext cx="1334708" cy="620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/>
              <a:t>Qemu</a:t>
            </a:r>
            <a:endParaRPr lang="fr-FR" sz="3200" dirty="0"/>
          </a:p>
        </p:txBody>
      </p:sp>
      <p:sp>
        <p:nvSpPr>
          <p:cNvPr id="42" name="Rectangle à coins arrondis 41"/>
          <p:cNvSpPr/>
          <p:nvPr/>
        </p:nvSpPr>
        <p:spPr>
          <a:xfrm>
            <a:off x="5521002" y="2406671"/>
            <a:ext cx="1470256" cy="62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VM</a:t>
            </a:r>
            <a:endParaRPr lang="fr-FR" sz="32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5113975" y="2938421"/>
            <a:ext cx="979248" cy="382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smtClean="0"/>
              <a:t>KVM</a:t>
            </a:r>
            <a:endParaRPr lang="fr-FR" sz="4400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612" y="2132603"/>
            <a:ext cx="1883522" cy="2682972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486508" y="1271909"/>
            <a:ext cx="871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Linux </a:t>
            </a:r>
            <a:r>
              <a:rPr lang="fr-FR" sz="2400" dirty="0" err="1" smtClean="0"/>
              <a:t>scheduler</a:t>
            </a:r>
            <a:r>
              <a:rPr lang="fr-FR" sz="2400" dirty="0" smtClean="0"/>
              <a:t> and CPU are </a:t>
            </a:r>
            <a:r>
              <a:rPr lang="fr-FR" sz="2400" dirty="0" err="1" smtClean="0"/>
              <a:t>your</a:t>
            </a:r>
            <a:r>
              <a:rPr lang="fr-FR" sz="2400" dirty="0" smtClean="0"/>
              <a:t> </a:t>
            </a:r>
            <a:r>
              <a:rPr lang="fr-FR" sz="2400" dirty="0" err="1" smtClean="0"/>
              <a:t>friends</a:t>
            </a:r>
            <a:r>
              <a:rPr lang="fr-FR" sz="2400" dirty="0" smtClean="0"/>
              <a:t>, </a:t>
            </a:r>
            <a:r>
              <a:rPr lang="fr-FR" sz="2400" dirty="0" err="1" smtClean="0"/>
              <a:t>except</a:t>
            </a:r>
            <a:r>
              <a:rPr lang="fr-FR" sz="2400" dirty="0" smtClean="0"/>
              <a:t> </a:t>
            </a:r>
            <a:r>
              <a:rPr lang="fr-FR" sz="2400" dirty="0" err="1" smtClean="0"/>
              <a:t>when</a:t>
            </a:r>
            <a:r>
              <a:rPr lang="fr-FR" sz="2400" dirty="0" smtClean="0"/>
              <a:t> </a:t>
            </a:r>
            <a:r>
              <a:rPr lang="fr-FR" sz="2400" dirty="0" err="1" smtClean="0"/>
              <a:t>they</a:t>
            </a:r>
            <a:r>
              <a:rPr lang="fr-FR" sz="2400" dirty="0" smtClean="0"/>
              <a:t> are not.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349174" y="4963698"/>
            <a:ext cx="7884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err="1" smtClean="0"/>
              <a:t>Scheduler</a:t>
            </a:r>
            <a:r>
              <a:rPr lang="fr-FR" sz="4000" b="1" dirty="0" smtClean="0"/>
              <a:t>/CPU </a:t>
            </a:r>
            <a:r>
              <a:rPr lang="fr-FR" sz="4000" b="1" dirty="0" err="1" smtClean="0"/>
              <a:t>Jitter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shall</a:t>
            </a:r>
            <a:r>
              <a:rPr lang="fr-FR" sz="4000" b="1" dirty="0" smtClean="0"/>
              <a:t> die !</a:t>
            </a:r>
            <a:endParaRPr lang="fr-FR" sz="4000" b="1" dirty="0"/>
          </a:p>
        </p:txBody>
      </p:sp>
      <p:sp>
        <p:nvSpPr>
          <p:cNvPr id="59" name="Espace réservé de la date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60" name="Espace réservé du pied de page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 dirty="0"/>
          </a:p>
        </p:txBody>
      </p:sp>
      <p:sp>
        <p:nvSpPr>
          <p:cNvPr id="61" name="Espace réservé du numéro de diapositive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</a:t>
            </a:fld>
            <a:endParaRPr lang="en-US"/>
          </a:p>
        </p:txBody>
      </p:sp>
      <p:sp>
        <p:nvSpPr>
          <p:cNvPr id="62" name="ZoneTexte 61"/>
          <p:cNvSpPr txBox="1"/>
          <p:nvPr/>
        </p:nvSpPr>
        <p:spPr>
          <a:xfrm>
            <a:off x="8449307" y="4779032"/>
            <a:ext cx="212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FD.io</a:t>
            </a:r>
            <a:r>
              <a:rPr lang="fr-FR" dirty="0" smtClean="0"/>
              <a:t> on top of Linux</a:t>
            </a:r>
          </a:p>
        </p:txBody>
      </p:sp>
    </p:spTree>
    <p:extLst>
      <p:ext uri="{BB962C8B-B14F-4D97-AF65-F5344CB8AC3E}">
        <p14:creationId xmlns:p14="http://schemas.microsoft.com/office/powerpoint/2010/main" val="12027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VPP’s </a:t>
            </a:r>
            <a:r>
              <a:rPr lang="en-US" dirty="0" err="1" smtClean="0"/>
              <a:t>vhost</a:t>
            </a:r>
            <a:r>
              <a:rPr lang="en-US" dirty="0" smtClean="0"/>
              <a:t>-user multi-queue support</a:t>
            </a:r>
            <a:endParaRPr lang="en-US" dirty="0"/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19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711141" y="2466247"/>
            <a:ext cx="5442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Ready</a:t>
            </a:r>
            <a:r>
              <a:rPr lang="fr-FR" sz="2800" dirty="0" smtClean="0"/>
              <a:t> to </a:t>
            </a:r>
            <a:r>
              <a:rPr lang="fr-FR" sz="2800" dirty="0" err="1" smtClean="0"/>
              <a:t>merge</a:t>
            </a:r>
            <a:r>
              <a:rPr lang="fr-FR" sz="2800" dirty="0" smtClean="0"/>
              <a:t> (or </a:t>
            </a:r>
            <a:r>
              <a:rPr lang="fr-FR" sz="2800" dirty="0" err="1" smtClean="0"/>
              <a:t>merged</a:t>
            </a:r>
            <a:r>
              <a:rPr lang="fr-FR" sz="2800" dirty="0" smtClean="0"/>
              <a:t> </a:t>
            </a:r>
            <a:r>
              <a:rPr lang="fr-FR" sz="2800" dirty="0" err="1" smtClean="0"/>
              <a:t>already</a:t>
            </a:r>
            <a:r>
              <a:rPr lang="fr-FR" sz="2800" dirty="0" smtClean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6885" y="3290552"/>
            <a:ext cx="3095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https://</a:t>
            </a:r>
            <a:r>
              <a:rPr lang="fr-FR" dirty="0" err="1"/>
              <a:t>gerrit.fd.io</a:t>
            </a:r>
            <a:r>
              <a:rPr lang="fr-FR" dirty="0"/>
              <a:t>/r/#/c/2922/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165" y="928335"/>
            <a:ext cx="2276291" cy="27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601145998"/>
              </p:ext>
            </p:extLst>
          </p:nvPr>
        </p:nvGraphicFramePr>
        <p:xfrm>
          <a:off x="0" y="627797"/>
          <a:ext cx="11591778" cy="550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8252" y="-203559"/>
            <a:ext cx="11833747" cy="1325563"/>
          </a:xfrm>
        </p:spPr>
        <p:txBody>
          <a:bodyPr/>
          <a:lstStyle/>
          <a:p>
            <a:r>
              <a:rPr lang="en-US" dirty="0" smtClean="0"/>
              <a:t>With 2 Queues (VPP on 2 CPUs – 4 </a:t>
            </a:r>
            <a:r>
              <a:rPr lang="en-US" dirty="0" err="1" smtClean="0"/>
              <a:t>hyperthreads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309491" y="4994031"/>
            <a:ext cx="886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lossless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437" y="786791"/>
            <a:ext cx="689835" cy="717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9237899" y="3865329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Goal</a:t>
            </a:r>
          </a:p>
          <a:p>
            <a:r>
              <a:rPr lang="fr-FR" dirty="0" smtClean="0"/>
              <a:t>(2x single queue)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14569" y="4511660"/>
            <a:ext cx="207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Yet</a:t>
            </a:r>
            <a:r>
              <a:rPr lang="fr-FR" dirty="0" smtClean="0"/>
              <a:t>-to-</a:t>
            </a:r>
            <a:r>
              <a:rPr lang="fr-FR" dirty="0" err="1" smtClean="0"/>
              <a:t>be</a:t>
            </a:r>
            <a:r>
              <a:rPr lang="fr-FR" dirty="0" smtClean="0"/>
              <a:t>-</a:t>
            </a:r>
            <a:r>
              <a:rPr lang="fr-FR" dirty="0" err="1" smtClean="0"/>
              <a:t>explained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losses</a:t>
            </a:r>
            <a:endParaRPr lang="fr-FR" dirty="0" smtClean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5969316" y="4355742"/>
            <a:ext cx="1781982" cy="3377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Pierre Pfister - </a:t>
            </a:r>
            <a:r>
              <a:rPr lang="en-US" dirty="0" err="1" smtClean="0"/>
              <a:t>FD.io</a:t>
            </a:r>
            <a:r>
              <a:rPr lang="en-US" dirty="0" smtClean="0"/>
              <a:t> mini-summit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20</a:t>
            </a:fld>
            <a:endParaRPr lang="en-US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324630" y="4377533"/>
            <a:ext cx="4344650" cy="2395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107288" y="4449729"/>
            <a:ext cx="105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407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21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42692" y="4219672"/>
            <a:ext cx="2909668" cy="1325563"/>
          </a:xfrm>
        </p:spPr>
        <p:txBody>
          <a:bodyPr/>
          <a:lstStyle/>
          <a:p>
            <a:r>
              <a:rPr lang="en-US" smtClean="0"/>
              <a:t>Thank You !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470168" y="1220383"/>
            <a:ext cx="7422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All </a:t>
            </a:r>
            <a:r>
              <a:rPr lang="fr-FR" sz="3200" dirty="0" err="1" smtClean="0"/>
              <a:t>this</a:t>
            </a:r>
            <a:r>
              <a:rPr lang="fr-FR" sz="3200" dirty="0" smtClean="0"/>
              <a:t> and </a:t>
            </a:r>
            <a:r>
              <a:rPr lang="fr-FR" sz="3200" dirty="0" err="1" smtClean="0"/>
              <a:t>even</a:t>
            </a:r>
            <a:r>
              <a:rPr lang="fr-FR" sz="3200" dirty="0" smtClean="0"/>
              <a:t> </a:t>
            </a:r>
            <a:r>
              <a:rPr lang="fr-FR" sz="3200" dirty="0" err="1" smtClean="0"/>
              <a:t>better</a:t>
            </a:r>
            <a:r>
              <a:rPr lang="fr-FR" sz="3200" dirty="0" smtClean="0"/>
              <a:t> </a:t>
            </a:r>
            <a:r>
              <a:rPr lang="fr-FR" sz="3200" dirty="0" err="1" smtClean="0"/>
              <a:t>will</a:t>
            </a:r>
            <a:r>
              <a:rPr lang="fr-FR" sz="3200" dirty="0" smtClean="0"/>
              <a:t> </a:t>
            </a:r>
            <a:r>
              <a:rPr lang="fr-FR" sz="3200" dirty="0" err="1" smtClean="0"/>
              <a:t>be</a:t>
            </a:r>
            <a:r>
              <a:rPr lang="fr-FR" sz="3200" dirty="0" smtClean="0"/>
              <a:t> in VPP 17.01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57160" y="2427639"/>
            <a:ext cx="6448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Prepare</a:t>
            </a:r>
            <a:r>
              <a:rPr lang="fr-FR" sz="3200" dirty="0" smtClean="0"/>
              <a:t> a </a:t>
            </a:r>
            <a:r>
              <a:rPr lang="fr-FR" sz="3200" dirty="0" err="1" smtClean="0"/>
              <a:t>better</a:t>
            </a:r>
            <a:r>
              <a:rPr lang="fr-FR" sz="3200" dirty="0" smtClean="0"/>
              <a:t> future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err="1" smtClean="0"/>
              <a:t>virtio</a:t>
            </a:r>
            <a:r>
              <a:rPr lang="fr-FR" sz="3200" dirty="0" smtClean="0"/>
              <a:t> 1.1</a:t>
            </a:r>
          </a:p>
        </p:txBody>
      </p:sp>
    </p:spTree>
    <p:extLst>
      <p:ext uri="{BB962C8B-B14F-4D97-AF65-F5344CB8AC3E}">
        <p14:creationId xmlns:p14="http://schemas.microsoft.com/office/powerpoint/2010/main" val="15863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2133197038"/>
              </p:ext>
            </p:extLst>
          </p:nvPr>
        </p:nvGraphicFramePr>
        <p:xfrm>
          <a:off x="0" y="627797"/>
          <a:ext cx="11591778" cy="550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019747" y="6097449"/>
            <a:ext cx="309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Grey (1) : </a:t>
            </a:r>
            <a:r>
              <a:rPr lang="fr-FR" dirty="0" smtClean="0"/>
              <a:t>No </a:t>
            </a:r>
            <a:r>
              <a:rPr lang="fr-FR" dirty="0" err="1" smtClean="0"/>
              <a:t>Jitter</a:t>
            </a:r>
            <a:r>
              <a:rPr lang="fr-FR" dirty="0" smtClean="0"/>
              <a:t> </a:t>
            </a:r>
            <a:r>
              <a:rPr lang="fr-FR" dirty="0" err="1" smtClean="0"/>
              <a:t>elimintation</a:t>
            </a:r>
            <a:endParaRPr lang="fr-FR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2019747" y="6461005"/>
            <a:ext cx="294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Red</a:t>
            </a:r>
            <a:r>
              <a:rPr lang="fr-FR" b="1" dirty="0" smtClean="0">
                <a:solidFill>
                  <a:srgbClr val="FF0000"/>
                </a:solidFill>
              </a:rPr>
              <a:t> (2)</a:t>
            </a:r>
            <a:r>
              <a:rPr lang="fr-FR" dirty="0" smtClean="0"/>
              <a:t> 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jitter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endParaRPr lang="fr-FR" dirty="0" smtClean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8252" y="-203559"/>
            <a:ext cx="11833747" cy="1325563"/>
          </a:xfrm>
        </p:spPr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chrt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309491" y="4994031"/>
            <a:ext cx="886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lossless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6437" y="786791"/>
            <a:ext cx="689835" cy="717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667150" y="6127845"/>
            <a:ext cx="504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Green (3)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jitter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 </a:t>
            </a:r>
            <a:r>
              <a:rPr lang="fr-FR" b="1" dirty="0" smtClean="0"/>
              <a:t>but no </a:t>
            </a:r>
            <a:r>
              <a:rPr lang="fr-FR" b="1" dirty="0" err="1" smtClean="0"/>
              <a:t>chrt</a:t>
            </a:r>
            <a:r>
              <a:rPr lang="fr-FR" b="1" dirty="0" smtClean="0"/>
              <a:t> for VPP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 51"/>
          <p:cNvSpPr/>
          <p:nvPr/>
        </p:nvSpPr>
        <p:spPr>
          <a:xfrm>
            <a:off x="2019868" y="1801505"/>
            <a:ext cx="7642746" cy="3725839"/>
          </a:xfrm>
          <a:custGeom>
            <a:avLst/>
            <a:gdLst>
              <a:gd name="connsiteX0" fmla="*/ 3630304 w 7642746"/>
              <a:gd name="connsiteY0" fmla="*/ 3712191 h 3725839"/>
              <a:gd name="connsiteX1" fmla="*/ 450376 w 7642746"/>
              <a:gd name="connsiteY1" fmla="*/ 3725839 h 3725839"/>
              <a:gd name="connsiteX2" fmla="*/ 0 w 7642746"/>
              <a:gd name="connsiteY2" fmla="*/ 0 h 3725839"/>
              <a:gd name="connsiteX3" fmla="*/ 7642746 w 7642746"/>
              <a:gd name="connsiteY3" fmla="*/ 40944 h 3725839"/>
              <a:gd name="connsiteX4" fmla="*/ 7629098 w 7642746"/>
              <a:gd name="connsiteY4" fmla="*/ 1583141 h 3725839"/>
              <a:gd name="connsiteX5" fmla="*/ 3630304 w 7642746"/>
              <a:gd name="connsiteY5" fmla="*/ 3712191 h 372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746" h="3725839">
                <a:moveTo>
                  <a:pt x="3630304" y="3712191"/>
                </a:moveTo>
                <a:lnTo>
                  <a:pt x="450376" y="3725839"/>
                </a:lnTo>
                <a:lnTo>
                  <a:pt x="0" y="0"/>
                </a:lnTo>
                <a:lnTo>
                  <a:pt x="7642746" y="40944"/>
                </a:lnTo>
                <a:lnTo>
                  <a:pt x="7629098" y="1583141"/>
                </a:lnTo>
                <a:lnTo>
                  <a:pt x="3630304" y="3712191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28575">
            <a:solidFill>
              <a:schemeClr val="tx1">
                <a:alpha val="19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we play today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17" y="4714193"/>
            <a:ext cx="3184197" cy="75252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63531" y="5584812"/>
            <a:ext cx="2873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Intel E5-2643 </a:t>
            </a:r>
            <a:r>
              <a:rPr lang="it-IT" dirty="0"/>
              <a:t>v3 @ </a:t>
            </a:r>
            <a:r>
              <a:rPr lang="it-IT" dirty="0" smtClean="0"/>
              <a:t>3.40GHz</a:t>
            </a:r>
          </a:p>
          <a:p>
            <a:r>
              <a:rPr lang="it-IT" sz="1400" dirty="0" smtClean="0"/>
              <a:t>2 NUMA </a:t>
            </a:r>
            <a:r>
              <a:rPr lang="it-IT" sz="1400" dirty="0" err="1" smtClean="0"/>
              <a:t>Nodes</a:t>
            </a:r>
            <a:endParaRPr lang="it-IT" sz="1400" dirty="0" smtClean="0"/>
          </a:p>
          <a:p>
            <a:r>
              <a:rPr lang="it-IT" sz="1400" dirty="0" smtClean="0"/>
              <a:t>6 </a:t>
            </a:r>
            <a:r>
              <a:rPr lang="it-IT" sz="1400" dirty="0" err="1" smtClean="0"/>
              <a:t>CPUs</a:t>
            </a:r>
            <a:r>
              <a:rPr lang="it-IT" sz="1400" dirty="0" smtClean="0"/>
              <a:t> per </a:t>
            </a:r>
            <a:r>
              <a:rPr lang="it-IT" sz="1400" dirty="0" err="1" smtClean="0"/>
              <a:t>Node</a:t>
            </a:r>
            <a:endParaRPr lang="it-IT" sz="1400" dirty="0" smtClean="0"/>
          </a:p>
          <a:p>
            <a:r>
              <a:rPr lang="it-IT" sz="1400" dirty="0" smtClean="0"/>
              <a:t>2 </a:t>
            </a:r>
            <a:r>
              <a:rPr lang="it-IT" sz="1400" dirty="0" err="1" smtClean="0"/>
              <a:t>Hyper-Thread</a:t>
            </a:r>
            <a:r>
              <a:rPr lang="it-IT" sz="1400" dirty="0" smtClean="0"/>
              <a:t> per CPU</a:t>
            </a:r>
            <a:endParaRPr lang="fr-FR" sz="1400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772" y="5059775"/>
            <a:ext cx="2272862" cy="53714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339745" y="5666939"/>
            <a:ext cx="14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DPDK-</a:t>
            </a:r>
            <a:r>
              <a:rPr lang="fr-FR" dirty="0" err="1" smtClean="0"/>
              <a:t>pktgen</a:t>
            </a:r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68159" y="5316752"/>
            <a:ext cx="2640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2x10Gb Ethernet</a:t>
            </a:r>
          </a:p>
          <a:p>
            <a:r>
              <a:rPr lang="it-IT" sz="1400" dirty="0" smtClean="0"/>
              <a:t>Intel 82599ES </a:t>
            </a:r>
            <a:r>
              <a:rPr lang="it-IT" sz="1400" dirty="0"/>
              <a:t>10-Gigabit </a:t>
            </a:r>
            <a:r>
              <a:rPr lang="it-IT" sz="1400" dirty="0" smtClean="0"/>
              <a:t>SFI/SFP+</a:t>
            </a:r>
            <a:endParaRPr lang="fr-FR" sz="1400" dirty="0" smtClean="0"/>
          </a:p>
        </p:txBody>
      </p:sp>
      <p:sp>
        <p:nvSpPr>
          <p:cNvPr id="18" name="Rectangle à coins arrondis 17"/>
          <p:cNvSpPr/>
          <p:nvPr/>
        </p:nvSpPr>
        <p:spPr>
          <a:xfrm>
            <a:off x="2451072" y="2553830"/>
            <a:ext cx="2572852" cy="718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VPP</a:t>
            </a:r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732480" y="2149456"/>
            <a:ext cx="2607265" cy="117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dirty="0" smtClean="0"/>
              <a:t>VM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7188907" y="2257161"/>
            <a:ext cx="1710284" cy="6005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DPDK-</a:t>
            </a:r>
            <a:r>
              <a:rPr lang="fr-FR" dirty="0" err="1" smtClean="0">
                <a:solidFill>
                  <a:schemeClr val="tx1"/>
                </a:solidFill>
              </a:rPr>
              <a:t>testpmd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5745707" y="5059775"/>
            <a:ext cx="31670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3384645" y="3383928"/>
            <a:ext cx="14131" cy="12589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3118197" y="3367001"/>
            <a:ext cx="360" cy="1279886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160572" y="3025922"/>
            <a:ext cx="1423306" cy="2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 flipV="1">
            <a:off x="5150008" y="2803232"/>
            <a:ext cx="1423306" cy="10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5745707" y="5331737"/>
            <a:ext cx="3167065" cy="247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451072" y="1929385"/>
            <a:ext cx="2531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 smtClean="0"/>
              <a:t>worker</a:t>
            </a:r>
            <a:r>
              <a:rPr lang="it-IT" dirty="0" smtClean="0"/>
              <a:t> CPU (</a:t>
            </a:r>
            <a:r>
              <a:rPr lang="it-IT" b="1" dirty="0" smtClean="0"/>
              <a:t>2 </a:t>
            </a:r>
            <a:r>
              <a:rPr lang="it-IT" b="1" dirty="0" err="1" smtClean="0"/>
              <a:t>threads</a:t>
            </a:r>
            <a:r>
              <a:rPr lang="it-IT" dirty="0" smtClean="0"/>
              <a:t>)</a:t>
            </a:r>
          </a:p>
          <a:p>
            <a:r>
              <a:rPr lang="it-IT" b="1" dirty="0" smtClean="0"/>
              <a:t>Non-DPDK </a:t>
            </a:r>
            <a:r>
              <a:rPr lang="it-IT" b="1" dirty="0" err="1" smtClean="0"/>
              <a:t>vhost</a:t>
            </a:r>
            <a:r>
              <a:rPr lang="it-IT" b="1" dirty="0" smtClean="0"/>
              <a:t> driver</a:t>
            </a:r>
            <a:endParaRPr lang="it-IT" b="1" dirty="0"/>
          </a:p>
        </p:txBody>
      </p:sp>
      <p:sp>
        <p:nvSpPr>
          <p:cNvPr id="47" name="Rectangle 46"/>
          <p:cNvSpPr/>
          <p:nvPr/>
        </p:nvSpPr>
        <p:spPr>
          <a:xfrm>
            <a:off x="7619170" y="1792731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3 </a:t>
            </a:r>
            <a:r>
              <a:rPr lang="it-IT" dirty="0" err="1" smtClean="0"/>
              <a:t>CPUs</a:t>
            </a:r>
            <a:endParaRPr lang="it-IT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3625731" y="3709937"/>
            <a:ext cx="4422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How </a:t>
            </a:r>
            <a:r>
              <a:rPr lang="fr-FR" sz="2800" dirty="0" err="1" smtClean="0"/>
              <a:t>many</a:t>
            </a:r>
            <a:r>
              <a:rPr lang="fr-FR" sz="2800" dirty="0" smtClean="0"/>
              <a:t> PPS on one </a:t>
            </a:r>
            <a:r>
              <a:rPr lang="fr-FR" sz="2800" dirty="0" err="1" smtClean="0"/>
              <a:t>core</a:t>
            </a:r>
            <a:r>
              <a:rPr lang="fr-FR" sz="2800" dirty="0" smtClean="0"/>
              <a:t> ?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98410" y="4311010"/>
            <a:ext cx="1958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Linux 4.4.0-generic</a:t>
            </a:r>
          </a:p>
          <a:p>
            <a:endParaRPr lang="it-IT" dirty="0" smtClean="0"/>
          </a:p>
          <a:p>
            <a:r>
              <a:rPr lang="it-IT" dirty="0" err="1" smtClean="0"/>
              <a:t>Qemu</a:t>
            </a:r>
            <a:r>
              <a:rPr lang="it-IT" dirty="0" smtClean="0"/>
              <a:t> </a:t>
            </a:r>
            <a:r>
              <a:rPr lang="hr-HR" dirty="0" smtClean="0"/>
              <a:t>2.7</a:t>
            </a:r>
            <a:endParaRPr lang="fr-FR" sz="1400" dirty="0" smtClean="0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93908" y="672221"/>
            <a:ext cx="959892" cy="2258568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225" y="618436"/>
            <a:ext cx="676166" cy="450414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9662614" y="180458"/>
            <a:ext cx="224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Challenged</a:t>
            </a:r>
            <a:r>
              <a:rPr lang="fr-FR" dirty="0" smtClean="0"/>
              <a:t> by </a:t>
            </a:r>
            <a:r>
              <a:rPr lang="fr-FR" dirty="0" err="1" smtClean="0"/>
              <a:t>RedHat</a:t>
            </a:r>
            <a:endParaRPr lang="fr-FR" dirty="0" smtClean="0"/>
          </a:p>
        </p:txBody>
      </p:sp>
      <p:sp>
        <p:nvSpPr>
          <p:cNvPr id="58" name="Espace réservé de la date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59" name="Espace réservé du pied de page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60" name="Espace réservé du numéro de diapositive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490562" y="1528042"/>
            <a:ext cx="524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Performance </a:t>
            </a:r>
            <a:r>
              <a:rPr lang="fr-FR" sz="2400" dirty="0" err="1" smtClean="0"/>
              <a:t>may</a:t>
            </a:r>
            <a:r>
              <a:rPr lang="fr-FR" sz="2400" dirty="0" smtClean="0"/>
              <a:t> </a:t>
            </a:r>
            <a:r>
              <a:rPr lang="fr-FR" sz="2400" dirty="0" err="1" smtClean="0"/>
              <a:t>differ</a:t>
            </a:r>
            <a:r>
              <a:rPr lang="fr-FR" sz="2400" dirty="0" smtClean="0"/>
              <a:t> on </a:t>
            </a:r>
            <a:r>
              <a:rPr lang="en-US" sz="2400" dirty="0" smtClean="0"/>
              <a:t>other</a:t>
            </a:r>
            <a:r>
              <a:rPr lang="fr-FR" sz="2400" dirty="0" smtClean="0"/>
              <a:t> setups.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490562" y="2398879"/>
            <a:ext cx="475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Disable</a:t>
            </a:r>
            <a:r>
              <a:rPr lang="fr-FR" sz="2400" dirty="0" smtClean="0"/>
              <a:t> </a:t>
            </a:r>
            <a:r>
              <a:rPr lang="fr-FR" sz="2400" dirty="0" err="1" smtClean="0"/>
              <a:t>Intel’s</a:t>
            </a:r>
            <a:r>
              <a:rPr lang="fr-FR" sz="2400" dirty="0" smtClean="0"/>
              <a:t> processor turbo-</a:t>
            </a:r>
            <a:r>
              <a:rPr lang="fr-FR" sz="2400" dirty="0" err="1" smtClean="0"/>
              <a:t>boost</a:t>
            </a:r>
            <a:endParaRPr lang="fr-FR" sz="24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1830618" y="2860544"/>
            <a:ext cx="6942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sudo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 err="1">
                <a:latin typeface="Courier" charset="0"/>
                <a:ea typeface="Courier" charset="0"/>
                <a:cs typeface="Courier" charset="0"/>
              </a:rPr>
              <a:t>wrmsr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 -p &lt;</a:t>
            </a:r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0x1a0 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0x4000850089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490562" y="3691541"/>
            <a:ext cx="9637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 </a:t>
            </a:r>
            <a:r>
              <a:rPr lang="fr-FR" sz="2400" dirty="0" err="1" smtClean="0"/>
              <a:t>am</a:t>
            </a:r>
            <a:r>
              <a:rPr lang="fr-FR" sz="2400" dirty="0" smtClean="0"/>
              <a:t> </a:t>
            </a:r>
            <a:r>
              <a:rPr lang="fr-FR" sz="2400" dirty="0" err="1" smtClean="0"/>
              <a:t>using</a:t>
            </a:r>
            <a:r>
              <a:rPr lang="fr-FR" sz="2400" dirty="0" smtClean="0"/>
              <a:t> the Non-DPDK driver.</a:t>
            </a:r>
          </a:p>
          <a:p>
            <a:endParaRPr lang="fr-FR" sz="2400" dirty="0"/>
          </a:p>
          <a:p>
            <a:r>
              <a:rPr lang="fr-FR" sz="2400" dirty="0" smtClean="0"/>
              <a:t>VPP </a:t>
            </a:r>
            <a:r>
              <a:rPr lang="fr-FR" sz="2400" dirty="0" err="1" smtClean="0"/>
              <a:t>Vhost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changing</a:t>
            </a:r>
            <a:r>
              <a:rPr lang="fr-FR" sz="2400" dirty="0" smtClean="0"/>
              <a:t>: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- </a:t>
            </a:r>
            <a:r>
              <a:rPr lang="fr-FR" sz="2400" dirty="0" err="1" smtClean="0"/>
              <a:t>VPP’s</a:t>
            </a:r>
            <a:r>
              <a:rPr lang="fr-FR" sz="2400" dirty="0" smtClean="0"/>
              <a:t> driver </a:t>
            </a:r>
            <a:r>
              <a:rPr lang="fr-FR" sz="2400" dirty="0" err="1" smtClean="0"/>
              <a:t>improvement</a:t>
            </a:r>
            <a:endParaRPr lang="fr-FR" sz="2400" dirty="0" smtClean="0"/>
          </a:p>
          <a:p>
            <a:r>
              <a:rPr lang="fr-FR" sz="2400" dirty="0" smtClean="0"/>
              <a:t>	- </a:t>
            </a:r>
            <a:r>
              <a:rPr lang="fr-FR" sz="2400" dirty="0" err="1" smtClean="0"/>
              <a:t>DPDK’s</a:t>
            </a:r>
            <a:r>
              <a:rPr lang="fr-FR" sz="2400" dirty="0" smtClean="0"/>
              <a:t> driver </a:t>
            </a:r>
            <a:r>
              <a:rPr lang="fr-FR" sz="2400" dirty="0" err="1" smtClean="0"/>
              <a:t>might</a:t>
            </a:r>
            <a:r>
              <a:rPr lang="fr-FR" sz="2400" dirty="0" smtClean="0"/>
              <a:t> </a:t>
            </a:r>
            <a:r>
              <a:rPr lang="fr-FR" sz="2400" dirty="0" err="1" smtClean="0"/>
              <a:t>step</a:t>
            </a:r>
            <a:r>
              <a:rPr lang="fr-FR" sz="2400" dirty="0" smtClean="0"/>
              <a:t>-up and replace </a:t>
            </a:r>
            <a:r>
              <a:rPr lang="fr-FR" sz="2400" dirty="0" err="1" smtClean="0"/>
              <a:t>VPP’s</a:t>
            </a:r>
            <a:endParaRPr lang="fr-FR" sz="2400" dirty="0" smtClean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540540157"/>
              </p:ext>
            </p:extLst>
          </p:nvPr>
        </p:nvGraphicFramePr>
        <p:xfrm>
          <a:off x="0" y="627797"/>
          <a:ext cx="11591778" cy="527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795889" y="4204454"/>
            <a:ext cx="17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Loss</a:t>
            </a:r>
            <a:r>
              <a:rPr lang="fr-FR" dirty="0" smtClean="0">
                <a:solidFill>
                  <a:srgbClr val="00B050"/>
                </a:solidFill>
              </a:rPr>
              <a:t> due to </a:t>
            </a:r>
            <a:r>
              <a:rPr lang="fr-FR" dirty="0" err="1" smtClean="0">
                <a:solidFill>
                  <a:srgbClr val="00B050"/>
                </a:solidFill>
              </a:rPr>
              <a:t>jitter</a:t>
            </a:r>
            <a:endParaRPr lang="fr-FR" dirty="0" smtClean="0">
              <a:solidFill>
                <a:srgbClr val="00B05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367010" y="4204454"/>
            <a:ext cx="2561570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8252" y="-203559"/>
            <a:ext cx="11833747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Vhost</a:t>
            </a:r>
            <a:r>
              <a:rPr lang="en-US" sz="4000" dirty="0" smtClean="0"/>
              <a:t>-User </a:t>
            </a:r>
            <a:r>
              <a:rPr lang="en-US" sz="4000" i="1" dirty="0" smtClean="0"/>
              <a:t>without</a:t>
            </a:r>
            <a:r>
              <a:rPr lang="en-US" sz="4000" dirty="0" smtClean="0"/>
              <a:t> CPU </a:t>
            </a:r>
            <a:r>
              <a:rPr lang="en-US" sz="4000" dirty="0" smtClean="0"/>
              <a:t>scheduler jitter </a:t>
            </a:r>
            <a:r>
              <a:rPr lang="en-US" sz="4000" dirty="0" smtClean="0"/>
              <a:t>elimination</a:t>
            </a:r>
            <a:endParaRPr lang="en-US" sz="4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309491" y="4811148"/>
            <a:ext cx="886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rgbClr val="00B050"/>
                </a:solidFill>
              </a:rPr>
              <a:t>lossless</a:t>
            </a:r>
            <a:endParaRPr lang="fr-FR" dirty="0" smtClean="0">
              <a:solidFill>
                <a:srgbClr val="00B05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416117" y="6048573"/>
            <a:ext cx="4862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Note:</a:t>
            </a:r>
            <a:r>
              <a:rPr lang="fr-FR" sz="1400" dirty="0" smtClean="0"/>
              <a:t> </a:t>
            </a:r>
            <a:r>
              <a:rPr lang="fr-FR" sz="1400" dirty="0" err="1" smtClean="0"/>
              <a:t>Each</a:t>
            </a:r>
            <a:r>
              <a:rPr lang="fr-FR" sz="1400" dirty="0" smtClean="0"/>
              <a:t> </a:t>
            </a:r>
            <a:r>
              <a:rPr lang="fr-FR" sz="1400" dirty="0" err="1" smtClean="0"/>
              <a:t>packet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forwarded</a:t>
            </a:r>
            <a:r>
              <a:rPr lang="fr-FR" sz="1400" dirty="0" smtClean="0"/>
              <a:t> </a:t>
            </a:r>
            <a:r>
              <a:rPr lang="fr-FR" sz="1400" dirty="0" err="1" smtClean="0"/>
              <a:t>twice</a:t>
            </a:r>
            <a:r>
              <a:rPr lang="fr-FR" sz="1400" dirty="0" smtClean="0"/>
              <a:t> (PHY =&gt; VM &amp; VM =&gt; PHY)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6437" y="786791"/>
            <a:ext cx="689835" cy="717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space réservé de la date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41" name="Espace réservé du pied de page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4</a:t>
            </a:fld>
            <a:endParaRPr lang="en-US"/>
          </a:p>
        </p:txBody>
      </p:sp>
      <p:cxnSp>
        <p:nvCxnSpPr>
          <p:cNvPr id="4" name="Connecteur droit 3"/>
          <p:cNvCxnSpPr/>
          <p:nvPr/>
        </p:nvCxnSpPr>
        <p:spPr>
          <a:xfrm>
            <a:off x="7928580" y="1504244"/>
            <a:ext cx="0" cy="2884876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20047166">
            <a:off x="3247315" y="3034839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Output = Input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40651" y="1362191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Max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throughput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VPP CPU pinning</a:t>
            </a:r>
            <a:endParaRPr lang="en-US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6545403" y="1219345"/>
            <a:ext cx="3977020" cy="2031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VPP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38200" y="1506022"/>
            <a:ext cx="281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DPDK’s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/</a:t>
            </a:r>
            <a:r>
              <a:rPr lang="fr-FR" dirty="0" err="1" smtClean="0"/>
              <a:t>cpu_layout.sh</a:t>
            </a:r>
            <a:r>
              <a:rPr lang="fr-FR" dirty="0" smtClean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0024" y="1965277"/>
            <a:ext cx="35385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cores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=  [0, 1, 2, 3, 4, 5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sockets 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=  [0, 1]       </a:t>
            </a:r>
            <a:endParaRPr lang="fr-FR" sz="14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      Socket 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0        Socket 1       </a:t>
            </a:r>
            <a:endParaRPr lang="fr-FR" sz="14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      --------        --------</a:t>
            </a:r>
          </a:p>
          <a:p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Core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0 [0, 12] 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      [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6, 18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Core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1 [1, 13]         [7, 19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Core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2 [2, 14]         [8, 20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Core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3 [3, 15]         [9, 21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Core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4 [4, 16]         [10, 22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fr-FR" sz="1400" dirty="0" err="1" smtClean="0">
                <a:latin typeface="Courier" charset="0"/>
                <a:ea typeface="Courier" charset="0"/>
                <a:cs typeface="Courier" charset="0"/>
              </a:rPr>
              <a:t>Core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5 [5, 17]         [11, 23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] </a:t>
            </a:r>
            <a:endParaRPr lang="fr-FR" sz="1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919254" y="837281"/>
            <a:ext cx="1434317" cy="668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Vhost</a:t>
            </a:r>
            <a:r>
              <a:rPr lang="fr-FR" dirty="0" smtClean="0"/>
              <a:t>-user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674129" y="837281"/>
            <a:ext cx="1452185" cy="668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Vhost</a:t>
            </a:r>
            <a:r>
              <a:rPr lang="fr-FR" dirty="0" smtClean="0"/>
              <a:t>-user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889357" y="2916792"/>
            <a:ext cx="914400" cy="668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DPDK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9390959" y="2964486"/>
            <a:ext cx="914400" cy="668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DPDK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8" idx="0"/>
            <a:endCxn id="6" idx="2"/>
          </p:cNvCxnSpPr>
          <p:nvPr/>
        </p:nvCxnSpPr>
        <p:spPr>
          <a:xfrm flipV="1">
            <a:off x="7346557" y="1506022"/>
            <a:ext cx="289856" cy="141077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9" idx="0"/>
            <a:endCxn id="7" idx="2"/>
          </p:cNvCxnSpPr>
          <p:nvPr/>
        </p:nvCxnSpPr>
        <p:spPr>
          <a:xfrm flipH="1" flipV="1">
            <a:off x="9400222" y="1506022"/>
            <a:ext cx="447937" cy="145846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033570" y="2317648"/>
            <a:ext cx="1123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core</a:t>
            </a:r>
            <a:r>
              <a:rPr lang="fr-FR" sz="1400" dirty="0" smtClean="0"/>
              <a:t> 0 (CLI</a:t>
            </a:r>
            <a:r>
              <a:rPr lang="is-IS" sz="1400" dirty="0" smtClean="0"/>
              <a:t>…</a:t>
            </a:r>
            <a:r>
              <a:rPr lang="fr-FR" sz="1400" dirty="0" smtClean="0"/>
              <a:t>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13643" y="1977365"/>
            <a:ext cx="89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lcore</a:t>
            </a:r>
            <a:r>
              <a:rPr lang="fr-FR" sz="2000" b="1" dirty="0" smtClean="0"/>
              <a:t> 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9573012" y="1989452"/>
            <a:ext cx="1017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lcore</a:t>
            </a:r>
            <a:r>
              <a:rPr lang="fr-FR" sz="2000" b="1" dirty="0" smtClean="0"/>
              <a:t> 14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75618" y="4486635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VPP </a:t>
            </a:r>
            <a:r>
              <a:rPr lang="fr-FR" dirty="0" err="1" smtClean="0"/>
              <a:t>cmdline</a:t>
            </a:r>
            <a:r>
              <a:rPr lang="fr-FR" dirty="0" smtClean="0"/>
              <a:t>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20024" y="4877240"/>
            <a:ext cx="10763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latin typeface="Courier" charset="0"/>
                <a:ea typeface="Courier" charset="0"/>
                <a:cs typeface="Courier" charset="0"/>
              </a:rPr>
              <a:t>cpu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 { </a:t>
            </a:r>
            <a:r>
              <a:rPr lang="fr-FR" b="1" dirty="0" err="1">
                <a:latin typeface="Courier" charset="0"/>
                <a:ea typeface="Courier" charset="0"/>
                <a:cs typeface="Courier" charset="0"/>
              </a:rPr>
              <a:t>corelist-workers</a:t>
            </a:r>
            <a:r>
              <a:rPr lang="fr-FR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2,14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r>
              <a:rPr lang="fr-FR" dirty="0" err="1" smtClean="0">
                <a:latin typeface="Courier" charset="0"/>
                <a:ea typeface="Courier" charset="0"/>
                <a:cs typeface="Courier" charset="0"/>
              </a:rPr>
              <a:t>dpdk</a:t>
            </a:r>
            <a:r>
              <a:rPr lang="fr-FR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{ </a:t>
            </a:r>
            <a:r>
              <a:rPr lang="fr-FR" dirty="0" err="1">
                <a:latin typeface="Courier" charset="0"/>
                <a:ea typeface="Courier" charset="0"/>
                <a:cs typeface="Courier" charset="0"/>
              </a:rPr>
              <a:t>dev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 0000:84:00.0 { </a:t>
            </a:r>
            <a:r>
              <a:rPr lang="fr-FR" b="1" dirty="0" err="1">
                <a:latin typeface="Courier" charset="0"/>
                <a:ea typeface="Courier" charset="0"/>
                <a:cs typeface="Courier" charset="0"/>
              </a:rPr>
              <a:t>workers</a:t>
            </a:r>
            <a:r>
              <a:rPr lang="fr-FR" b="1" dirty="0">
                <a:latin typeface="Courier" charset="0"/>
                <a:ea typeface="Courier" charset="0"/>
                <a:cs typeface="Courier" charset="0"/>
              </a:rPr>
              <a:t> 0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 } </a:t>
            </a:r>
            <a:r>
              <a:rPr lang="fr-FR" dirty="0" err="1">
                <a:latin typeface="Courier" charset="0"/>
                <a:ea typeface="Courier" charset="0"/>
                <a:cs typeface="Courier" charset="0"/>
              </a:rPr>
              <a:t>dev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 0000:84:00.1 { </a:t>
            </a:r>
            <a:r>
              <a:rPr lang="fr-FR" b="1" dirty="0" err="1">
                <a:latin typeface="Courier" charset="0"/>
                <a:ea typeface="Courier" charset="0"/>
                <a:cs typeface="Courier" charset="0"/>
              </a:rPr>
              <a:t>workers</a:t>
            </a:r>
            <a:r>
              <a:rPr lang="fr-FR" b="1" dirty="0">
                <a:latin typeface="Courier" charset="0"/>
                <a:ea typeface="Courier" charset="0"/>
                <a:cs typeface="Courier" charset="0"/>
              </a:rPr>
              <a:t> 1 </a:t>
            </a:r>
            <a:r>
              <a:rPr lang="fr-FR" dirty="0">
                <a:latin typeface="Courier" charset="0"/>
                <a:ea typeface="Courier" charset="0"/>
                <a:cs typeface="Courier" charset="0"/>
              </a:rPr>
              <a:t>} }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010798" y="5873156"/>
            <a:ext cx="8511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Upcoming</a:t>
            </a:r>
            <a:r>
              <a:rPr lang="fr-FR" sz="2000" dirty="0" smtClean="0"/>
              <a:t> VPP </a:t>
            </a:r>
            <a:r>
              <a:rPr lang="fr-FR" sz="2000" dirty="0" err="1" smtClean="0"/>
              <a:t>hange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make</a:t>
            </a:r>
            <a:r>
              <a:rPr lang="fr-FR" sz="2000" dirty="0" smtClean="0"/>
              <a:t> </a:t>
            </a:r>
            <a:r>
              <a:rPr lang="fr-FR" sz="2000" dirty="0" err="1" smtClean="0"/>
              <a:t>vhost</a:t>
            </a:r>
            <a:r>
              <a:rPr lang="fr-FR" sz="2000" dirty="0" smtClean="0"/>
              <a:t>-user CPU </a:t>
            </a:r>
            <a:r>
              <a:rPr lang="fr-FR" sz="2000" dirty="0" err="1" smtClean="0"/>
              <a:t>pinning</a:t>
            </a:r>
            <a:r>
              <a:rPr lang="fr-FR" sz="2000" dirty="0" smtClean="0"/>
              <a:t> configurable at </a:t>
            </a:r>
            <a:r>
              <a:rPr lang="fr-FR" sz="2000" dirty="0" err="1" smtClean="0"/>
              <a:t>runtime</a:t>
            </a:r>
            <a:r>
              <a:rPr lang="fr-FR" sz="2000" dirty="0" smtClean="0"/>
              <a:t>.</a:t>
            </a:r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14" y="378773"/>
            <a:ext cx="2314433" cy="1325563"/>
          </a:xfrm>
        </p:spPr>
        <p:txBody>
          <a:bodyPr/>
          <a:lstStyle/>
          <a:p>
            <a:r>
              <a:rPr lang="en-US" dirty="0" smtClean="0"/>
              <a:t>VPP CPU pinning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81873"/>
            <a:ext cx="6008165" cy="474255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59558" y="1785783"/>
            <a:ext cx="220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Thread 0 (</a:t>
            </a:r>
            <a:r>
              <a:rPr lang="fr-FR" dirty="0" err="1" smtClean="0"/>
              <a:t>lcore</a:t>
            </a:r>
            <a:r>
              <a:rPr lang="fr-FR" dirty="0" smtClean="0"/>
              <a:t> 0)</a:t>
            </a:r>
          </a:p>
          <a:p>
            <a:r>
              <a:rPr lang="fr-FR" dirty="0" smtClean="0"/>
              <a:t>	Non-polling</a:t>
            </a:r>
          </a:p>
          <a:p>
            <a:r>
              <a:rPr lang="fr-FR" dirty="0"/>
              <a:t>	</a:t>
            </a:r>
            <a:r>
              <a:rPr lang="fr-FR" dirty="0" smtClean="0"/>
              <a:t>CLI, API, </a:t>
            </a:r>
            <a:r>
              <a:rPr lang="is-IS" dirty="0" smtClean="0"/>
              <a:t>…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45910" y="3037113"/>
            <a:ext cx="2642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Thread 1 (</a:t>
            </a:r>
            <a:r>
              <a:rPr lang="fr-FR" dirty="0" err="1" smtClean="0"/>
              <a:t>lcore</a:t>
            </a:r>
            <a:r>
              <a:rPr lang="fr-FR" dirty="0" smtClean="0"/>
              <a:t> 2)</a:t>
            </a:r>
          </a:p>
          <a:p>
            <a:r>
              <a:rPr lang="fr-FR" dirty="0" smtClean="0"/>
              <a:t>	RX on </a:t>
            </a:r>
            <a:r>
              <a:rPr lang="fr-FR" dirty="0" err="1" smtClean="0"/>
              <a:t>vhost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TX on DPDK PHY</a:t>
            </a:r>
            <a:endParaRPr lang="is-IS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559558" y="4288444"/>
            <a:ext cx="2642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Thread 2 (</a:t>
            </a:r>
            <a:r>
              <a:rPr lang="fr-FR" dirty="0" err="1" smtClean="0"/>
              <a:t>lcore</a:t>
            </a:r>
            <a:r>
              <a:rPr lang="fr-FR" dirty="0" smtClean="0"/>
              <a:t> 14)</a:t>
            </a:r>
          </a:p>
          <a:p>
            <a:r>
              <a:rPr lang="fr-FR" dirty="0" smtClean="0"/>
              <a:t>	RX on DPDK PHY</a:t>
            </a:r>
          </a:p>
          <a:p>
            <a:r>
              <a:rPr lang="fr-FR" dirty="0"/>
              <a:t>	</a:t>
            </a:r>
            <a:r>
              <a:rPr lang="fr-FR" dirty="0" smtClean="0"/>
              <a:t>TX on </a:t>
            </a:r>
            <a:r>
              <a:rPr lang="fr-FR" dirty="0" err="1" smtClean="0"/>
              <a:t>vhost</a:t>
            </a:r>
            <a:endParaRPr lang="is-IS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3955366" y="781247"/>
            <a:ext cx="14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show </a:t>
            </a:r>
            <a:r>
              <a:rPr lang="fr-FR" dirty="0" err="1" smtClean="0"/>
              <a:t>runtime</a:t>
            </a:r>
            <a:endParaRPr lang="fr-FR" dirty="0" smtClean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7" y="5211774"/>
            <a:ext cx="2197100" cy="2032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7" y="2669913"/>
            <a:ext cx="2247900" cy="2032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2" y="3970944"/>
            <a:ext cx="2336800" cy="228600"/>
          </a:xfrm>
          <a:prstGeom prst="rect">
            <a:avLst/>
          </a:prstGeom>
        </p:spPr>
      </p:pic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6</a:t>
            </a:fld>
            <a:endParaRPr lang="en-US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201628" y="4679769"/>
            <a:ext cx="753738" cy="66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070747" y="5050302"/>
            <a:ext cx="884619" cy="161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112364" y="3757243"/>
            <a:ext cx="912588" cy="80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945010" y="3498778"/>
            <a:ext cx="1010356" cy="91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CPU pinning – STEP 1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168497" y="1430488"/>
            <a:ext cx="5436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VM (</a:t>
            </a:r>
            <a:r>
              <a:rPr lang="fr-FR" sz="2000" dirty="0" err="1" smtClean="0"/>
              <a:t>testpmd</a:t>
            </a:r>
            <a:r>
              <a:rPr lang="fr-FR" sz="2000" dirty="0" smtClean="0"/>
              <a:t>) </a:t>
            </a:r>
            <a:r>
              <a:rPr lang="fr-FR" sz="2000" dirty="0" err="1" smtClean="0"/>
              <a:t>gets</a:t>
            </a:r>
            <a:r>
              <a:rPr lang="fr-FR" sz="2000" dirty="0" smtClean="0"/>
              <a:t> 3 </a:t>
            </a:r>
            <a:r>
              <a:rPr lang="fr-FR" sz="2000" dirty="0" err="1" smtClean="0"/>
              <a:t>CPUs</a:t>
            </a:r>
            <a:r>
              <a:rPr lang="fr-FR" sz="2000" dirty="0" smtClean="0"/>
              <a:t> (3, 4 &amp; 5) </a:t>
            </a:r>
          </a:p>
          <a:p>
            <a:r>
              <a:rPr lang="fr-FR" sz="2000" dirty="0" smtClean="0"/>
              <a:t>QEMU </a:t>
            </a:r>
            <a:r>
              <a:rPr lang="fr-FR" sz="2000" dirty="0" err="1" smtClean="0"/>
              <a:t>will</a:t>
            </a:r>
            <a:r>
              <a:rPr lang="fr-FR" sz="2000" dirty="0" smtClean="0"/>
              <a:t> use 3 </a:t>
            </a:r>
            <a:r>
              <a:rPr lang="fr-FR" sz="2000" dirty="0" err="1" smtClean="0"/>
              <a:t>cores</a:t>
            </a:r>
            <a:r>
              <a:rPr lang="fr-FR" sz="2000" dirty="0" smtClean="0"/>
              <a:t>: ‘</a:t>
            </a:r>
            <a:r>
              <a:rPr lang="nl-NL" sz="2000" dirty="0" smtClean="0"/>
              <a:t>-</a:t>
            </a:r>
            <a:r>
              <a:rPr lang="nl-NL" sz="2000" dirty="0" err="1"/>
              <a:t>smp</a:t>
            </a:r>
            <a:r>
              <a:rPr lang="nl-NL" sz="2000" dirty="0"/>
              <a:t> </a:t>
            </a:r>
            <a:r>
              <a:rPr lang="nl-NL" sz="2000" dirty="0" smtClean="0"/>
              <a:t>3’</a:t>
            </a:r>
            <a:endParaRPr lang="fr-FR" sz="2000" dirty="0" smtClean="0"/>
          </a:p>
          <a:p>
            <a:r>
              <a:rPr lang="fr-FR" sz="2000" i="1" dirty="0" err="1" smtClean="0"/>
              <a:t>testpmd</a:t>
            </a:r>
            <a:r>
              <a:rPr lang="fr-FR" sz="2000" dirty="0" smtClean="0"/>
              <a:t> </a:t>
            </a:r>
            <a:r>
              <a:rPr lang="fr-FR" sz="2000" dirty="0" err="1" smtClean="0"/>
              <a:t>can</a:t>
            </a:r>
            <a:r>
              <a:rPr lang="fr-FR" sz="2000" dirty="0" smtClean="0"/>
              <a:t> cross-</a:t>
            </a:r>
            <a:r>
              <a:rPr lang="fr-FR" sz="2000" dirty="0" err="1" smtClean="0"/>
              <a:t>connect</a:t>
            </a:r>
            <a:r>
              <a:rPr lang="fr-FR" sz="2000" dirty="0" smtClean="0"/>
              <a:t> 20Mpps on single </a:t>
            </a:r>
            <a:r>
              <a:rPr lang="fr-FR" sz="2000" dirty="0" err="1" smtClean="0"/>
              <a:t>core</a:t>
            </a:r>
            <a:r>
              <a:rPr lang="fr-FR" sz="2000" dirty="0" smtClean="0"/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13050" y="2785418"/>
            <a:ext cx="639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chrt</a:t>
            </a:r>
            <a:r>
              <a:rPr lang="fr-FR" sz="2400" b="1" dirty="0">
                <a:solidFill>
                  <a:srgbClr val="FF0000"/>
                </a:solidFill>
              </a:rPr>
              <a:t> -r 1 </a:t>
            </a:r>
            <a:r>
              <a:rPr lang="fr-FR" sz="2400" b="1" dirty="0" smtClean="0">
                <a:solidFill>
                  <a:srgbClr val="FF0000"/>
                </a:solidFill>
              </a:rPr>
              <a:t>   </a:t>
            </a:r>
            <a:r>
              <a:rPr lang="fr-FR" sz="2400" b="1" dirty="0" err="1" smtClean="0"/>
              <a:t>taskset</a:t>
            </a:r>
            <a:r>
              <a:rPr lang="fr-FR" sz="2400" b="1" dirty="0" smtClean="0"/>
              <a:t> </a:t>
            </a:r>
            <a:r>
              <a:rPr lang="fr-FR" sz="2400" b="1" dirty="0"/>
              <a:t>-</a:t>
            </a:r>
            <a:r>
              <a:rPr lang="fr-FR" sz="2400" b="1" dirty="0" smtClean="0"/>
              <a:t>c 3,4,5 </a:t>
            </a:r>
            <a:r>
              <a:rPr lang="fr-FR" sz="2400" dirty="0"/>
              <a:t>qemu-system-x86_64 </a:t>
            </a:r>
            <a:r>
              <a:rPr lang="is-IS" sz="2400" dirty="0" smtClean="0"/>
              <a:t>…</a:t>
            </a: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38200" y="4967785"/>
            <a:ext cx="436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Without</a:t>
            </a:r>
            <a:r>
              <a:rPr lang="fr-FR" b="1" dirty="0" smtClean="0"/>
              <a:t> </a:t>
            </a:r>
            <a:r>
              <a:rPr lang="fr-FR" b="1" dirty="0" err="1" smtClean="0"/>
              <a:t>this</a:t>
            </a:r>
            <a:r>
              <a:rPr lang="fr-FR" b="1" dirty="0" smtClean="0"/>
              <a:t>, the VM </a:t>
            </a:r>
            <a:r>
              <a:rPr lang="fr-FR" b="1" dirty="0" err="1" smtClean="0"/>
              <a:t>runs</a:t>
            </a:r>
            <a:r>
              <a:rPr lang="fr-FR" b="1" dirty="0" smtClean="0"/>
              <a:t> on a single </a:t>
            </a:r>
            <a:r>
              <a:rPr lang="fr-FR" b="1" dirty="0" err="1" smtClean="0"/>
              <a:t>core</a:t>
            </a:r>
            <a:r>
              <a:rPr lang="is-IS" b="1" dirty="0" smtClean="0"/>
              <a:t>…</a:t>
            </a:r>
            <a:endParaRPr lang="fr-FR" b="1" dirty="0" smtClean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692322" y="3220332"/>
            <a:ext cx="259308" cy="174745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805752" y="3998288"/>
            <a:ext cx="24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PIN </a:t>
            </a:r>
            <a:r>
              <a:rPr lang="fr-FR" dirty="0" err="1" smtClean="0"/>
              <a:t>Qemu</a:t>
            </a:r>
            <a:r>
              <a:rPr lang="fr-FR" dirty="0" smtClean="0"/>
              <a:t> to </a:t>
            </a:r>
            <a:r>
              <a:rPr lang="fr-FR" dirty="0" err="1" smtClean="0"/>
              <a:t>cores</a:t>
            </a:r>
            <a:r>
              <a:rPr lang="fr-FR" dirty="0" smtClean="0"/>
              <a:t> 3,4,5</a:t>
            </a:r>
          </a:p>
        </p:txBody>
      </p:sp>
      <p:cxnSp>
        <p:nvCxnSpPr>
          <p:cNvPr id="13" name="Connecteur droit 12"/>
          <p:cNvCxnSpPr/>
          <p:nvPr/>
        </p:nvCxnSpPr>
        <p:spPr>
          <a:xfrm flipH="1" flipV="1">
            <a:off x="3248167" y="3220332"/>
            <a:ext cx="259308" cy="837389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499870" y="5040720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Without</a:t>
            </a:r>
            <a:r>
              <a:rPr lang="fr-FR" dirty="0" smtClean="0"/>
              <a:t> ‘</a:t>
            </a:r>
            <a:r>
              <a:rPr lang="fr-FR" dirty="0" err="1" smtClean="0"/>
              <a:t>chrt</a:t>
            </a:r>
            <a:r>
              <a:rPr lang="fr-FR" dirty="0" smtClean="0"/>
              <a:t> –r 1’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501228" y="5040720"/>
            <a:ext cx="15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With</a:t>
            </a:r>
            <a:r>
              <a:rPr lang="fr-FR" dirty="0" smtClean="0"/>
              <a:t> ‘</a:t>
            </a:r>
            <a:r>
              <a:rPr lang="fr-FR" dirty="0" err="1" smtClean="0"/>
              <a:t>chrt</a:t>
            </a:r>
            <a:r>
              <a:rPr lang="fr-FR" dirty="0" smtClean="0"/>
              <a:t> –r 1’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219429" y="541005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cpu</a:t>
            </a:r>
            <a:r>
              <a:rPr lang="fr-FR" dirty="0" smtClean="0"/>
              <a:t> #3 </a:t>
            </a:r>
            <a:r>
              <a:rPr lang="fr-FR" dirty="0" err="1" smtClean="0"/>
              <a:t>is</a:t>
            </a:r>
            <a:r>
              <a:rPr lang="fr-FR" dirty="0" smtClean="0"/>
              <a:t> VPP)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40" y="4367620"/>
            <a:ext cx="2501900" cy="6731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69" y="4367620"/>
            <a:ext cx="2489200" cy="673100"/>
          </a:xfrm>
          <a:prstGeom prst="rect">
            <a:avLst/>
          </a:prstGeom>
        </p:spPr>
      </p:pic>
      <p:sp>
        <p:nvSpPr>
          <p:cNvPr id="29" name="Espace réservé de la date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CPU pinning – STEP 2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838200" y="2408882"/>
            <a:ext cx="10023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Once the VM </a:t>
            </a:r>
            <a:r>
              <a:rPr lang="fr-FR" sz="2000" dirty="0" err="1" smtClean="0"/>
              <a:t>is</a:t>
            </a:r>
            <a:r>
              <a:rPr lang="fr-FR" sz="2000" dirty="0" smtClean="0"/>
              <a:t> running: </a:t>
            </a:r>
          </a:p>
          <a:p>
            <a:r>
              <a:rPr lang="fr-FR" sz="2000" dirty="0"/>
              <a:t>	</a:t>
            </a:r>
            <a:r>
              <a:rPr lang="fr-FR" sz="2800" b="1" dirty="0" err="1" smtClean="0"/>
              <a:t>rePIN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each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individual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working</a:t>
            </a:r>
            <a:r>
              <a:rPr lang="fr-FR" sz="2800" b="1" dirty="0" smtClean="0"/>
              <a:t> VM </a:t>
            </a:r>
            <a:r>
              <a:rPr lang="fr-FR" sz="2800" b="1" dirty="0" err="1" smtClean="0"/>
              <a:t>process</a:t>
            </a:r>
            <a:r>
              <a:rPr lang="fr-FR" sz="2800" b="1" dirty="0" smtClean="0"/>
              <a:t> to </a:t>
            </a:r>
            <a:r>
              <a:rPr lang="fr-FR" sz="2800" b="1" dirty="0" err="1" smtClean="0"/>
              <a:t>individual</a:t>
            </a:r>
            <a:r>
              <a:rPr lang="fr-FR" sz="2800" b="1" dirty="0" smtClean="0"/>
              <a:t> CPU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38200" y="3318940"/>
            <a:ext cx="5659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Find</a:t>
            </a:r>
            <a:r>
              <a:rPr lang="fr-FR" sz="2000" dirty="0" smtClean="0"/>
              <a:t> </a:t>
            </a:r>
            <a:r>
              <a:rPr lang="fr-FR" sz="2000" dirty="0" err="1" smtClean="0"/>
              <a:t>working</a:t>
            </a:r>
            <a:r>
              <a:rPr lang="fr-FR" sz="2000" dirty="0" smtClean="0"/>
              <a:t> </a:t>
            </a:r>
            <a:r>
              <a:rPr lang="fr-FR" sz="2000" dirty="0" err="1" smtClean="0"/>
              <a:t>qemu</a:t>
            </a:r>
            <a:r>
              <a:rPr lang="fr-FR" sz="2000" dirty="0" smtClean="0"/>
              <a:t> threads (</a:t>
            </a:r>
            <a:r>
              <a:rPr lang="fr-FR" sz="2000" dirty="0" err="1" smtClean="0"/>
              <a:t>better</a:t>
            </a:r>
            <a:r>
              <a:rPr lang="fr-FR" sz="2000" dirty="0" smtClean="0"/>
              <a:t> </a:t>
            </a:r>
            <a:r>
              <a:rPr lang="fr-FR" sz="2000" dirty="0" err="1" smtClean="0"/>
              <a:t>way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welcome</a:t>
            </a:r>
            <a:r>
              <a:rPr lang="fr-FR" sz="2000" dirty="0" smtClean="0"/>
              <a:t>):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7261" y="3772889"/>
            <a:ext cx="673613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ps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eLf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grep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 qemu-system-x86_64 | </a:t>
            </a:r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awk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'{ </a:t>
            </a:r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 $4" "$5; </a:t>
            </a:r>
            <a:r>
              <a:rPr lang="fr-FR" sz="1400" dirty="0" smtClean="0">
                <a:latin typeface="Courier" charset="0"/>
                <a:ea typeface="Courier" charset="0"/>
                <a:cs typeface="Courier" charset="0"/>
              </a:rPr>
              <a:t>}’</a:t>
            </a:r>
          </a:p>
          <a:p>
            <a:r>
              <a:rPr lang="is-IS" sz="1400" dirty="0">
                <a:latin typeface="Courier" charset="0"/>
                <a:ea typeface="Courier" charset="0"/>
                <a:cs typeface="Courier" charset="0"/>
              </a:rPr>
              <a:t>26296 </a:t>
            </a:r>
            <a:r>
              <a:rPr lang="is-IS" sz="1400" dirty="0" smtClean="0">
                <a:latin typeface="Courier" charset="0"/>
                <a:ea typeface="Courier" charset="0"/>
                <a:cs typeface="Courier" charset="0"/>
              </a:rPr>
              <a:t>1</a:t>
            </a:r>
          </a:p>
          <a:p>
            <a:r>
              <a:rPr lang="is-IS" sz="1400" dirty="0" smtClean="0">
                <a:latin typeface="Courier" charset="0"/>
                <a:ea typeface="Courier" charset="0"/>
                <a:cs typeface="Courier" charset="0"/>
              </a:rPr>
              <a:t>26297 0</a:t>
            </a:r>
          </a:p>
          <a:p>
            <a:r>
              <a:rPr lang="is-IS" sz="1400" dirty="0" smtClean="0">
                <a:latin typeface="Courier" charset="0"/>
                <a:ea typeface="Courier" charset="0"/>
                <a:cs typeface="Courier" charset="0"/>
              </a:rPr>
              <a:t>26300 3</a:t>
            </a:r>
          </a:p>
          <a:p>
            <a:r>
              <a:rPr lang="is-IS" sz="1400" dirty="0" smtClean="0">
                <a:latin typeface="Courier" charset="0"/>
                <a:ea typeface="Courier" charset="0"/>
                <a:cs typeface="Courier" charset="0"/>
              </a:rPr>
              <a:t>26301 94</a:t>
            </a:r>
          </a:p>
          <a:p>
            <a:r>
              <a:rPr lang="is-IS" sz="1400" dirty="0" smtClean="0">
                <a:latin typeface="Courier" charset="0"/>
                <a:ea typeface="Courier" charset="0"/>
                <a:cs typeface="Courier" charset="0"/>
              </a:rPr>
              <a:t>26302 94</a:t>
            </a:r>
          </a:p>
          <a:p>
            <a:r>
              <a:rPr lang="is-IS" sz="1400" dirty="0" smtClean="0">
                <a:latin typeface="Courier" charset="0"/>
                <a:ea typeface="Courier" charset="0"/>
                <a:cs typeface="Courier" charset="0"/>
              </a:rPr>
              <a:t>26304 0</a:t>
            </a:r>
          </a:p>
          <a:p>
            <a:r>
              <a:rPr lang="is-IS" sz="1400" dirty="0" smtClean="0">
                <a:latin typeface="Courier" charset="0"/>
                <a:ea typeface="Courier" charset="0"/>
                <a:cs typeface="Courier" charset="0"/>
              </a:rPr>
              <a:t>[...]</a:t>
            </a:r>
            <a:endParaRPr lang="fr-FR" sz="1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21073" y="4550527"/>
            <a:ext cx="22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These</a:t>
            </a:r>
            <a:r>
              <a:rPr lang="fr-FR" dirty="0" smtClean="0"/>
              <a:t> are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endParaRPr lang="fr-FR" dirty="0" smtClean="0"/>
          </a:p>
        </p:txBody>
      </p:sp>
      <p:cxnSp>
        <p:nvCxnSpPr>
          <p:cNvPr id="11" name="Connecteur droit avec flèche 10"/>
          <p:cNvCxnSpPr>
            <a:stCxn id="9" idx="1"/>
          </p:cNvCxnSpPr>
          <p:nvPr/>
        </p:nvCxnSpPr>
        <p:spPr>
          <a:xfrm flipH="1">
            <a:off x="2470245" y="4735193"/>
            <a:ext cx="1650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470245" y="4892939"/>
            <a:ext cx="1650828" cy="80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11784" y="5419352"/>
            <a:ext cx="3264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sudo</a:t>
            </a:r>
            <a:r>
              <a:rPr lang="fr-FR" sz="2400" dirty="0"/>
              <a:t> </a:t>
            </a:r>
            <a:r>
              <a:rPr lang="fr-FR" sz="2400" dirty="0" err="1"/>
              <a:t>taskset</a:t>
            </a:r>
            <a:r>
              <a:rPr lang="fr-FR" sz="2400" dirty="0"/>
              <a:t> -pc </a:t>
            </a:r>
            <a:r>
              <a:rPr lang="fr-FR" sz="2400" dirty="0" smtClean="0"/>
              <a:t>3 26301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3011783" y="5782518"/>
            <a:ext cx="3264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sudo</a:t>
            </a:r>
            <a:r>
              <a:rPr lang="fr-FR" sz="2400" dirty="0"/>
              <a:t> </a:t>
            </a:r>
            <a:r>
              <a:rPr lang="fr-FR" sz="2400" dirty="0" err="1"/>
              <a:t>taskset</a:t>
            </a:r>
            <a:r>
              <a:rPr lang="fr-FR" sz="2400" dirty="0"/>
              <a:t> -pc </a:t>
            </a:r>
            <a:r>
              <a:rPr lang="fr-FR" sz="2400" dirty="0" smtClean="0"/>
              <a:t>4 26302</a:t>
            </a:r>
            <a:endParaRPr lang="fr-FR" sz="24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31" y="5226069"/>
            <a:ext cx="3702523" cy="1112897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 flipV="1">
            <a:off x="6275818" y="5728679"/>
            <a:ext cx="1134916" cy="152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10" y="1523442"/>
            <a:ext cx="2184400" cy="6604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1527820"/>
            <a:ext cx="2260600" cy="6477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09894" y="1579606"/>
            <a:ext cx="5402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When</a:t>
            </a:r>
            <a:r>
              <a:rPr lang="fr-FR" sz="2000" dirty="0" smtClean="0"/>
              <a:t> </a:t>
            </a:r>
            <a:r>
              <a:rPr lang="fr-FR" sz="2000" dirty="0" err="1" smtClean="0"/>
              <a:t>pinned</a:t>
            </a:r>
            <a:r>
              <a:rPr lang="fr-FR" sz="2000" dirty="0" smtClean="0"/>
              <a:t> to a set of </a:t>
            </a:r>
            <a:r>
              <a:rPr lang="fr-FR" sz="2000" dirty="0" err="1" smtClean="0"/>
              <a:t>CPUs</a:t>
            </a:r>
            <a:r>
              <a:rPr lang="fr-FR" sz="2000" dirty="0"/>
              <a:t>,</a:t>
            </a:r>
            <a:endParaRPr lang="fr-FR" sz="2000" dirty="0" smtClean="0"/>
          </a:p>
          <a:p>
            <a:r>
              <a:rPr lang="fr-FR" sz="2000" dirty="0" smtClean="0"/>
              <a:t>     </a:t>
            </a:r>
            <a:r>
              <a:rPr lang="fr-FR" sz="2000" b="1" dirty="0" smtClean="0"/>
              <a:t>Linux </a:t>
            </a:r>
            <a:r>
              <a:rPr lang="fr-FR" sz="2000" b="1" dirty="0" err="1" smtClean="0"/>
              <a:t>sometimes</a:t>
            </a:r>
            <a:r>
              <a:rPr lang="fr-FR" sz="2000" b="1" dirty="0" smtClean="0"/>
              <a:t> move </a:t>
            </a:r>
            <a:r>
              <a:rPr lang="fr-FR" sz="2000" b="1" dirty="0" err="1" smtClean="0"/>
              <a:t>processes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around</a:t>
            </a:r>
            <a:r>
              <a:rPr lang="fr-FR" sz="2000" dirty="0" smtClean="0"/>
              <a:t>: </a:t>
            </a:r>
            <a:r>
              <a:rPr lang="fr-FR" sz="2000" dirty="0" err="1" smtClean="0"/>
              <a:t>e.g</a:t>
            </a:r>
            <a:r>
              <a:rPr lang="fr-FR" sz="2000" dirty="0" smtClean="0"/>
              <a:t>. </a:t>
            </a:r>
          </a:p>
        </p:txBody>
      </p:sp>
      <p:cxnSp>
        <p:nvCxnSpPr>
          <p:cNvPr id="31" name="Connecteur droit avec flèche 30"/>
          <p:cNvCxnSpPr>
            <a:stCxn id="27" idx="3"/>
            <a:endCxn id="28" idx="1"/>
          </p:cNvCxnSpPr>
          <p:nvPr/>
        </p:nvCxnSpPr>
        <p:spPr>
          <a:xfrm flipV="1">
            <a:off x="8091310" y="1851670"/>
            <a:ext cx="1001890" cy="1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016" y="3971824"/>
            <a:ext cx="1408705" cy="125218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85104" y="3084554"/>
            <a:ext cx="1957066" cy="2139452"/>
          </a:xfrm>
          <a:prstGeom prst="rect">
            <a:avLst/>
          </a:prstGeom>
        </p:spPr>
      </p:pic>
      <p:sp>
        <p:nvSpPr>
          <p:cNvPr id="36" name="Espace réservé de la date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26/09/16</a:t>
            </a:r>
            <a:endParaRPr lang="en-US"/>
          </a:p>
        </p:txBody>
      </p:sp>
      <p:sp>
        <p:nvSpPr>
          <p:cNvPr id="37" name="Espace réservé du pied de page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Pierre Pfister - FD.io mini-summit</a:t>
            </a:r>
            <a:endParaRPr lang="en-US"/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D.io">
      <a:dk1>
        <a:srgbClr val="2B2929"/>
      </a:dk1>
      <a:lt1>
        <a:srgbClr val="FFFFFF"/>
      </a:lt1>
      <a:dk2>
        <a:srgbClr val="F7323F"/>
      </a:dk2>
      <a:lt2>
        <a:srgbClr val="FFFFFF"/>
      </a:lt2>
      <a:accent1>
        <a:srgbClr val="F7323F"/>
      </a:accent1>
      <a:accent2>
        <a:srgbClr val="3A3838"/>
      </a:accent2>
      <a:accent3>
        <a:srgbClr val="F7323F"/>
      </a:accent3>
      <a:accent4>
        <a:srgbClr val="3A3838"/>
      </a:accent4>
      <a:accent5>
        <a:srgbClr val="F7323F"/>
      </a:accent5>
      <a:accent6>
        <a:srgbClr val="3A3838"/>
      </a:accent6>
      <a:hlink>
        <a:srgbClr val="26CAD3"/>
      </a:hlink>
      <a:folHlink>
        <a:srgbClr val="26CA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10701</TotalTime>
  <Words>1370</Words>
  <Application>Microsoft Macintosh PowerPoint</Application>
  <PresentationFormat>Grand écran</PresentationFormat>
  <Paragraphs>331</Paragraphs>
  <Slides>23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Courier</vt:lpstr>
      <vt:lpstr>Arial</vt:lpstr>
      <vt:lpstr>Office Theme</vt:lpstr>
      <vt:lpstr>Get the best out of VPP and inter-VM communications.</vt:lpstr>
      <vt:lpstr>Taming the penguins !</vt:lpstr>
      <vt:lpstr>The game we play today</vt:lpstr>
      <vt:lpstr>Disclaimer</vt:lpstr>
      <vt:lpstr>Vhost-User without CPU scheduler jitter elimination</vt:lpstr>
      <vt:lpstr>VPP CPU pinning</vt:lpstr>
      <vt:lpstr>VPP CPU pinning</vt:lpstr>
      <vt:lpstr>VM CPU pinning – STEP 1</vt:lpstr>
      <vt:lpstr>VM CPU pinning – STEP 2</vt:lpstr>
      <vt:lpstr>Tick-Less Linux Kernel</vt:lpstr>
      <vt:lpstr>Scheduler and process priorities</vt:lpstr>
      <vt:lpstr>CPU jitter elimination: Lossless 5Mpps</vt:lpstr>
      <vt:lpstr>Troubleshooting</vt:lpstr>
      <vt:lpstr>Unidirectional Vs Bidirectional traffic</vt:lpstr>
      <vt:lpstr>VIRTIO 1.0 and Vhost-User</vt:lpstr>
      <vt:lpstr>Between VPP and DPDK’s testpmd</vt:lpstr>
      <vt:lpstr>Negative impact of chained descriptors</vt:lpstr>
      <vt:lpstr>Virtio queue length</vt:lpstr>
      <vt:lpstr>Impact of virtio queue size</vt:lpstr>
      <vt:lpstr>VPP’s vhost-user multi-queue support</vt:lpstr>
      <vt:lpstr>With 2 Queues (VPP on 2 CPUs – 4 hyperthreads)</vt:lpstr>
      <vt:lpstr>Thank You !</vt:lpstr>
      <vt:lpstr>Impact of chrt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thre3</dc:creator>
  <cp:lastModifiedBy>Pierre Pfister</cp:lastModifiedBy>
  <cp:revision>134</cp:revision>
  <dcterms:created xsi:type="dcterms:W3CDTF">2016-02-09T20:55:00Z</dcterms:created>
  <dcterms:modified xsi:type="dcterms:W3CDTF">2016-09-26T21:37:09Z</dcterms:modified>
</cp:coreProperties>
</file>