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3"/>
  </p:notesMasterIdLst>
  <p:handoutMasterIdLst>
    <p:handoutMasterId r:id="rId14"/>
  </p:handoutMasterIdLst>
  <p:sldIdLst>
    <p:sldId id="297" r:id="rId2"/>
    <p:sldId id="262" r:id="rId3"/>
    <p:sldId id="320" r:id="rId4"/>
    <p:sldId id="309" r:id="rId5"/>
    <p:sldId id="315" r:id="rId6"/>
    <p:sldId id="318" r:id="rId7"/>
    <p:sldId id="321" r:id="rId8"/>
    <p:sldId id="322" r:id="rId9"/>
    <p:sldId id="317" r:id="rId10"/>
    <p:sldId id="319" r:id="rId11"/>
    <p:sldId id="294"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E3E"/>
    <a:srgbClr val="0071C5"/>
    <a:srgbClr val="F83308"/>
    <a:srgbClr val="FD9208"/>
    <a:srgbClr val="009FDF"/>
    <a:srgbClr val="F3D54E"/>
    <a:srgbClr val="003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9" autoAdjust="0"/>
    <p:restoredTop sz="94634" autoAdjust="0"/>
  </p:normalViewPr>
  <p:slideViewPr>
    <p:cSldViewPr snapToGrid="0">
      <p:cViewPr varScale="1">
        <p:scale>
          <a:sx n="118" d="100"/>
          <a:sy n="118" d="100"/>
        </p:scale>
        <p:origin x="562" y="77"/>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3" d="100"/>
          <a:sy n="63" d="100"/>
        </p:scale>
        <p:origin x="2285"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SINGLE</a:t>
            </a:r>
            <a:r>
              <a:rPr lang="en-US" baseline="0"/>
              <a:t> STREAM</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Sheet2!$A$3</c:f>
              <c:strCache>
                <c:ptCount val="1"/>
                <c:pt idx="0">
                  <c:v>fe+be@1core, 1HW queue</c:v>
                </c:pt>
              </c:strCache>
            </c:strRef>
          </c:tx>
          <c:spPr>
            <a:solidFill>
              <a:schemeClr val="accent1"/>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B4A1E89-1B99-4EF4-8F90-805EC8BC26BD}" type="CELLREF">
                      <a:rPr lang="en-US"/>
                      <a:pPr>
                        <a:defRPr/>
                      </a:pPr>
                      <a:t>[CELLREF]</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15:dlblFieldTable>
                    <c15:dlblFTEntry>
                      <c15:txfldGUID>{EB4A1E89-1B99-4EF4-8F90-805EC8BC26BD}</c15:txfldGUID>
                      <c15:f>Sheet2!$B$2</c15:f>
                      <c15:dlblFieldTableCache>
                        <c:ptCount val="1"/>
                        <c:pt idx="0">
                          <c:v>12.2</c:v>
                        </c:pt>
                      </c15:dlblFieldTableCache>
                    </c15:dlblFTEntry>
                  </c15:dlblFieldTable>
                  <c15:showDataLabelsRange val="0"/>
                </c:ext>
              </c:extLst>
            </c:dLbl>
            <c:dLbl>
              <c:idx val="1"/>
              <c:layout/>
              <c:tx>
                <c:rich>
                  <a:bodyPr/>
                  <a:lstStyle/>
                  <a:p>
                    <a:fld id="{61497649-4FC7-4AA8-93D2-A9280E26BC50}" type="CELLREF">
                      <a:rPr lang="en-US"/>
                      <a:pPr/>
                      <a:t>[CELLREF]</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{61497649-4FC7-4AA8-93D2-A9280E26BC50}</c15:txfldGUID>
                      <c15:f>Sheet2!$C$2</c15:f>
                      <c15:dlblFieldTableCache>
                        <c:ptCount val="1"/>
                        <c:pt idx="0">
                          <c:v>11.21</c:v>
                        </c:pt>
                      </c15:dlblFieldTableCache>
                    </c15:dlblFTEntry>
                  </c15:dlblFieldTable>
                  <c15:showDataLabelsRange val="0"/>
                </c:ext>
              </c:extLst>
            </c:dLbl>
            <c:dLbl>
              <c:idx val="2"/>
              <c:layout/>
              <c:tx>
                <c:rich>
                  <a:bodyPr/>
                  <a:lstStyle/>
                  <a:p>
                    <a:fld id="{160F61A0-B757-40C3-86AA-5C58D265E7E0}" type="CELLREF">
                      <a:rPr lang="en-US"/>
                      <a:pPr/>
                      <a:t>[CELLREF]</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{160F61A0-B757-40C3-86AA-5C58D265E7E0}</c15:txfldGUID>
                      <c15:f>Sheet2!$D$2</c15:f>
                      <c15:dlblFieldTableCache>
                        <c:ptCount val="1"/>
                        <c:pt idx="0">
                          <c:v>11.05</c:v>
                        </c:pt>
                      </c15:dlblFieldTableCache>
                    </c15:dlblFTEntry>
                  </c15:dlblFieldTable>
                  <c15:showDataLabelsRange val="0"/>
                </c:ext>
              </c:extLst>
            </c:dLbl>
            <c:dLbl>
              <c:idx val="3"/>
              <c:layout/>
              <c:tx>
                <c:rich>
                  <a:bodyPr/>
                  <a:lstStyle/>
                  <a:p>
                    <a:fld id="{BE17F2A7-04EC-4FBD-8320-A32F4A8C7455}" type="CELLREF">
                      <a:rPr lang="en-US"/>
                      <a:pPr/>
                      <a:t>[CELLREF]</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{BE17F2A7-04EC-4FBD-8320-A32F4A8C7455}</c15:txfldGUID>
                      <c15:f>Sheet2!$E$2</c15:f>
                      <c15:dlblFieldTableCache>
                        <c:ptCount val="1"/>
                        <c:pt idx="0">
                          <c:v>8.08</c:v>
                        </c:pt>
                      </c15:dlblFieldTableCache>
                    </c15:dlblFTEntry>
                  </c15:dlblFieldTable>
                  <c15:showDataLabelsRange val="0"/>
                </c:ext>
              </c:extLst>
            </c:dLbl>
            <c:dLbl>
              <c:idx val="4"/>
              <c:layout/>
              <c:tx>
                <c:rich>
                  <a:bodyPr/>
                  <a:lstStyle/>
                  <a:p>
                    <a:fld id="{A1DCD3E3-B875-4C69-92D8-1D2F0DAA6F66}" type="CELLREF">
                      <a:rPr lang="en-US"/>
                      <a:pPr/>
                      <a:t>[CELLREF]</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dlblFTEntry>
                      <c15:txfldGUID>{A1DCD3E3-B875-4C69-92D8-1D2F0DAA6F66}</c15:txfldGUID>
                      <c15:f>Sheet2!$F$2</c15:f>
                      <c15:dlblFieldTableCache>
                        <c:ptCount val="1"/>
                        <c:pt idx="0">
                          <c:v>4.78</c:v>
                        </c:pt>
                      </c15:dlblFieldTableCache>
                    </c15:dlblFTEntry>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Sheet2!$B$1:$F$1</c:f>
              <c:numCache>
                <c:formatCode>General</c:formatCode>
                <c:ptCount val="5"/>
                <c:pt idx="0">
                  <c:v>64</c:v>
                </c:pt>
                <c:pt idx="1">
                  <c:v>128</c:v>
                </c:pt>
                <c:pt idx="2">
                  <c:v>256</c:v>
                </c:pt>
                <c:pt idx="3">
                  <c:v>512</c:v>
                </c:pt>
                <c:pt idx="4">
                  <c:v>1024</c:v>
                </c:pt>
              </c:numCache>
            </c:numRef>
          </c:cat>
          <c:val>
            <c:numRef>
              <c:f>Sheet2!$B$3:$F$3</c:f>
              <c:numCache>
                <c:formatCode>General</c:formatCode>
                <c:ptCount val="5"/>
                <c:pt idx="0">
                  <c:v>20.496278749390992</c:v>
                </c:pt>
                <c:pt idx="1">
                  <c:v>33.182369830980079</c:v>
                </c:pt>
                <c:pt idx="2">
                  <c:v>60.999171956941765</c:v>
                </c:pt>
                <c:pt idx="3">
                  <c:v>85.975739519046613</c:v>
                </c:pt>
                <c:pt idx="4">
                  <c:v>99.812069325537692</c:v>
                </c:pt>
              </c:numCache>
            </c:numRef>
          </c:val>
        </c:ser>
        <c:dLbls>
          <c:showLegendKey val="0"/>
          <c:showVal val="0"/>
          <c:showCatName val="0"/>
          <c:showSerName val="0"/>
          <c:showPercent val="0"/>
          <c:showBubbleSize val="0"/>
        </c:dLbls>
        <c:gapWidth val="69"/>
        <c:overlap val="-27"/>
        <c:axId val="454891968"/>
        <c:axId val="454899808"/>
        <c:extLst>
          <c:ext xmlns:c15="http://schemas.microsoft.com/office/drawing/2012/chart" uri="{02D57815-91ED-43cb-92C2-25804820EDAC}">
            <c15:filteredBarSeries>
              <c15:ser>
                <c:idx val="1"/>
                <c:order val="1"/>
                <c:tx>
                  <c:strRef>
                    <c:extLst>
                      <c:ext uri="{02D57815-91ED-43cb-92C2-25804820EDAC}">
                        <c15:formulaRef>
                          <c15:sqref>Sheet2!$A$4</c15:sqref>
                        </c15:formulaRef>
                      </c:ext>
                    </c:extLst>
                    <c:strCache>
                      <c:ptCount val="1"/>
                      <c:pt idx="0">
                        <c:v>fe/be@separate cores, 1HW queue</c:v>
                      </c:pt>
                    </c:strCache>
                  </c:strRef>
                </c:tx>
                <c:spPr>
                  <a:solidFill>
                    <a:schemeClr val="accent2"/>
                  </a:solidFill>
                  <a:ln>
                    <a:noFill/>
                  </a:ln>
                  <a:effectLst/>
                </c:spPr>
                <c:invertIfNegative val="0"/>
                <c:cat>
                  <c:numRef>
                    <c:extLst>
                      <c:ext uri="{02D57815-91ED-43cb-92C2-25804820EDAC}">
                        <c15:formulaRef>
                          <c15:sqref>Sheet2!$B$1:$F$1</c15:sqref>
                        </c15:formulaRef>
                      </c:ext>
                    </c:extLst>
                    <c:numCache>
                      <c:formatCode>General</c:formatCode>
                      <c:ptCount val="5"/>
                      <c:pt idx="0">
                        <c:v>64</c:v>
                      </c:pt>
                      <c:pt idx="1">
                        <c:v>128</c:v>
                      </c:pt>
                      <c:pt idx="2">
                        <c:v>256</c:v>
                      </c:pt>
                      <c:pt idx="3">
                        <c:v>512</c:v>
                      </c:pt>
                      <c:pt idx="4">
                        <c:v>1024</c:v>
                      </c:pt>
                    </c:numCache>
                  </c:numRef>
                </c:cat>
                <c:val>
                  <c:numRef>
                    <c:extLst>
                      <c:ext uri="{02D57815-91ED-43cb-92C2-25804820EDAC}">
                        <c15:formulaRef>
                          <c15:sqref>Sheet2!$B$4:$F$4</c15:sqref>
                        </c15:formulaRef>
                      </c:ext>
                    </c:extLst>
                    <c:numCache>
                      <c:formatCode>General</c:formatCode>
                      <c:ptCount val="5"/>
                      <c:pt idx="0">
                        <c:v>23.654721704215177</c:v>
                      </c:pt>
                      <c:pt idx="1">
                        <c:v>37.237663913802798</c:v>
                      </c:pt>
                      <c:pt idx="2">
                        <c:v>68.782776704388638</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Sheet2!$A$5</c15:sqref>
                        </c15:formulaRef>
                      </c:ext>
                    </c:extLst>
                    <c:strCache>
                      <c:ptCount val="1"/>
                      <c:pt idx="0">
                        <c:v>40Gb line rate limit (mpps)</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Sheet2!$B$1:$F$1</c15:sqref>
                        </c15:formulaRef>
                      </c:ext>
                    </c:extLst>
                    <c:numCache>
                      <c:formatCode>General</c:formatCode>
                      <c:ptCount val="5"/>
                      <c:pt idx="0">
                        <c:v>64</c:v>
                      </c:pt>
                      <c:pt idx="1">
                        <c:v>128</c:v>
                      </c:pt>
                      <c:pt idx="2">
                        <c:v>256</c:v>
                      </c:pt>
                      <c:pt idx="3">
                        <c:v>512</c:v>
                      </c:pt>
                      <c:pt idx="4">
                        <c:v>1024</c:v>
                      </c:pt>
                    </c:numCache>
                  </c:numRef>
                </c:cat>
                <c:val>
                  <c:numRef>
                    <c:extLst xmlns:c15="http://schemas.microsoft.com/office/drawing/2012/chart">
                      <c:ext xmlns:c15="http://schemas.microsoft.com/office/drawing/2012/chart" uri="{02D57815-91ED-43cb-92C2-25804820EDAC}">
                        <c15:formulaRef>
                          <c15:sqref>Sheet2!$B$5:$F$5</c15:sqref>
                        </c15:formulaRef>
                      </c:ext>
                    </c:extLst>
                    <c:numCache>
                      <c:formatCode>General</c:formatCode>
                      <c:ptCount val="5"/>
                      <c:pt idx="0">
                        <c:v>59.523000000000003</c:v>
                      </c:pt>
                      <c:pt idx="1">
                        <c:v>33.783000000000001</c:v>
                      </c:pt>
                      <c:pt idx="2">
                        <c:v>18.114999999999998</c:v>
                      </c:pt>
                      <c:pt idx="3">
                        <c:v>9.3979999999999997</c:v>
                      </c:pt>
                      <c:pt idx="4">
                        <c:v>4.7889999999999997</c:v>
                      </c:pt>
                    </c:numCache>
                  </c:numRef>
                </c:val>
              </c15:ser>
            </c15:filteredBarSeries>
          </c:ext>
        </c:extLst>
      </c:barChart>
      <c:catAx>
        <c:axId val="4548919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PACKET</a:t>
                </a:r>
                <a:r>
                  <a:rPr lang="en-US" baseline="0"/>
                  <a:t> SIZE (BYTES)</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899808"/>
        <c:crosses val="autoZero"/>
        <c:auto val="1"/>
        <c:lblAlgn val="ctr"/>
        <c:lblOffset val="100"/>
        <c:noMultiLvlLbl val="0"/>
      </c:catAx>
      <c:valAx>
        <c:axId val="45489980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r>
                  <a:rPr lang="en-US" baseline="0"/>
                  <a:t> 40G LINE RATE</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891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Multiple</a:t>
            </a:r>
            <a:r>
              <a:rPr lang="en-US" baseline="0"/>
              <a:t> streams, 64B pKT</a:t>
            </a:r>
            <a:endParaRPr lang="en-US"/>
          </a:p>
        </c:rich>
      </c:tx>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1) fe+be@1core, 1HW queue</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Sheet1!$B$1:$D$1</c:f>
              <c:strCache>
                <c:ptCount val="3"/>
                <c:pt idx="0">
                  <c:v>32 streams (mpps)</c:v>
                </c:pt>
                <c:pt idx="1">
                  <c:v>256 streams (mpps)</c:v>
                </c:pt>
                <c:pt idx="2">
                  <c:v> 1K streams (mpps)</c:v>
                </c:pt>
              </c:strCache>
            </c:strRef>
          </c:cat>
          <c:val>
            <c:numRef>
              <c:f>Sheet1!$B$2:$D$2</c:f>
              <c:numCache>
                <c:formatCode>General</c:formatCode>
                <c:ptCount val="3"/>
                <c:pt idx="0">
                  <c:v>9.6</c:v>
                </c:pt>
                <c:pt idx="1">
                  <c:v>9.2100000000000009</c:v>
                </c:pt>
                <c:pt idx="2">
                  <c:v>9.09</c:v>
                </c:pt>
              </c:numCache>
            </c:numRef>
          </c:val>
        </c:ser>
        <c:ser>
          <c:idx val="1"/>
          <c:order val="1"/>
          <c:tx>
            <c:strRef>
              <c:f>Sheet1!$A$3</c:f>
              <c:strCache>
                <c:ptCount val="1"/>
                <c:pt idx="0">
                  <c:v>2) fe and be@separate cores, 1HW queue</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Sheet1!$B$1:$D$1</c:f>
              <c:strCache>
                <c:ptCount val="3"/>
                <c:pt idx="0">
                  <c:v>32 streams (mpps)</c:v>
                </c:pt>
                <c:pt idx="1">
                  <c:v>256 streams (mpps)</c:v>
                </c:pt>
                <c:pt idx="2">
                  <c:v> 1K streams (mpps)</c:v>
                </c:pt>
              </c:strCache>
            </c:strRef>
          </c:cat>
          <c:val>
            <c:numRef>
              <c:f>Sheet1!$B$3:$D$3</c:f>
              <c:numCache>
                <c:formatCode>General</c:formatCode>
                <c:ptCount val="3"/>
                <c:pt idx="0">
                  <c:v>13.11</c:v>
                </c:pt>
                <c:pt idx="1">
                  <c:v>15.86</c:v>
                </c:pt>
                <c:pt idx="2">
                  <c:v>13.54</c:v>
                </c:pt>
              </c:numCache>
            </c:numRef>
          </c:val>
        </c:ser>
        <c:ser>
          <c:idx val="2"/>
          <c:order val="2"/>
          <c:tx>
            <c:strRef>
              <c:f>Sheet1!$A$4</c:f>
              <c:strCache>
                <c:ptCount val="1"/>
                <c:pt idx="0">
                  <c:v>3) 2x(fe+be@1core), 2HW queues</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Sheet1!$B$1:$D$1</c:f>
              <c:strCache>
                <c:ptCount val="3"/>
                <c:pt idx="0">
                  <c:v>32 streams (mpps)</c:v>
                </c:pt>
                <c:pt idx="1">
                  <c:v>256 streams (mpps)</c:v>
                </c:pt>
                <c:pt idx="2">
                  <c:v> 1K streams (mpps)</c:v>
                </c:pt>
              </c:strCache>
            </c:strRef>
          </c:cat>
          <c:val>
            <c:numRef>
              <c:f>Sheet1!$B$4:$D$4</c:f>
              <c:numCache>
                <c:formatCode>General</c:formatCode>
                <c:ptCount val="3"/>
                <c:pt idx="0">
                  <c:v>19.149999999999999</c:v>
                </c:pt>
                <c:pt idx="1">
                  <c:v>18.39</c:v>
                </c:pt>
                <c:pt idx="2">
                  <c:v>17.71</c:v>
                </c:pt>
              </c:numCache>
            </c:numRef>
          </c:val>
        </c:ser>
        <c:dLbls>
          <c:dLblPos val="outEnd"/>
          <c:showLegendKey val="0"/>
          <c:showVal val="1"/>
          <c:showCatName val="0"/>
          <c:showSerName val="0"/>
          <c:showPercent val="0"/>
          <c:showBubbleSize val="0"/>
        </c:dLbls>
        <c:gapWidth val="444"/>
        <c:overlap val="-90"/>
        <c:axId val="311490208"/>
        <c:axId val="311490992"/>
      </c:barChart>
      <c:catAx>
        <c:axId val="311490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311490992"/>
        <c:crosses val="autoZero"/>
        <c:auto val="1"/>
        <c:lblAlgn val="ctr"/>
        <c:lblOffset val="100"/>
        <c:noMultiLvlLbl val="0"/>
      </c:catAx>
      <c:valAx>
        <c:axId val="311490992"/>
        <c:scaling>
          <c:orientation val="minMax"/>
        </c:scaling>
        <c:delete val="1"/>
        <c:axPos val="l"/>
        <c:numFmt formatCode="General" sourceLinked="1"/>
        <c:majorTickMark val="none"/>
        <c:minorTickMark val="none"/>
        <c:tickLblPos val="nextTo"/>
        <c:crossAx val="3114902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8/6/2016</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8/6/2016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19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smtClean="0"/>
              <a:t>Insert photo here. Drag picture to placeholder or click icon to add.</a:t>
            </a:r>
            <a:endParaRPr lang="en-US" dirty="0"/>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90042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4000" b="0" cap="none" spc="0" baseline="0">
                <a:solidFill>
                  <a:schemeClr val="tx2">
                    <a:alpha val="90000"/>
                  </a:schemeClr>
                </a:solidFill>
                <a:latin typeface="+mj-lt"/>
                <a:cs typeface="Arial" panose="020B0604020202020204" pitchFamily="34" charset="0"/>
              </a:defRPr>
            </a:lvl1pPr>
          </a:lstStyle>
          <a:p>
            <a:r>
              <a:rPr lang="en-US" dirty="0" smtClean="0"/>
              <a:t>40pt Intel Clear Pro</a:t>
            </a:r>
            <a:br>
              <a:rPr lang="en-US" dirty="0" smtClean="0"/>
            </a:br>
            <a:r>
              <a:rPr lang="en-US" dirty="0" smtClean="0"/>
              <a:t>white section break</a:t>
            </a:r>
            <a:endParaRPr lang="en-US" dirty="0"/>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455613" y="2108062"/>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smtClean="0"/>
              <a:t>40pt Intel Clear Pro</a:t>
            </a:r>
            <a:br>
              <a:rPr lang="en-US" dirty="0" smtClean="0"/>
            </a:br>
            <a:r>
              <a:rPr lang="en-US" dirty="0" smtClean="0"/>
              <a:t>blue section break</a:t>
            </a:r>
            <a:endParaRPr lang="en-US" dirty="0"/>
          </a:p>
        </p:txBody>
      </p:sp>
      <p:sp>
        <p:nvSpPr>
          <p:cNvPr id="3" name="Text Placeholder 2"/>
          <p:cNvSpPr>
            <a:spLocks noGrp="1"/>
          </p:cNvSpPr>
          <p:nvPr userDrawn="1">
            <p:ph type="body" idx="1" hasCustomPrompt="1"/>
          </p:nvPr>
        </p:nvSpPr>
        <p:spPr>
          <a:xfrm>
            <a:off x="455613" y="3241150"/>
            <a:ext cx="7772400" cy="1125140"/>
          </a:xfrm>
        </p:spPr>
        <p:txBody>
          <a:bodyPr anchor="t" anchorCtr="0">
            <a:noAutofit/>
          </a:bodyPr>
          <a:lstStyle>
            <a:lvl1pPr marL="0" indent="0">
              <a:buNone/>
              <a:defRPr sz="1600" b="0" i="0" baseline="0">
                <a:solidFill>
                  <a:srgbClr val="F3D54E"/>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Tree>
    <p:extLst>
      <p:ext uri="{BB962C8B-B14F-4D97-AF65-F5344CB8AC3E}">
        <p14:creationId xmlns:p14="http://schemas.microsoft.com/office/powerpoint/2010/main" val="111011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Arial" panose="020B0604020202020204" pitchFamily="34" charset="0"/>
                <a:ea typeface="Intel Clear"/>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40pt Intel Clear Light Body.</a:t>
            </a:r>
            <a:br>
              <a:rPr lang="en-US" dirty="0" smtClean="0"/>
            </a:br>
            <a:r>
              <a:rPr lang="en-US" dirty="0" smtClean="0"/>
              <a:t>For content that is not a section, but has a big idea in text only.</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Arial" panose="020B0604020202020204" pitchFamily="34" charset="0"/>
                <a:ea typeface="Intel Clear" panose="020B0604020203020204" pitchFamily="34" charset="0"/>
                <a:cs typeface="Arial" panose="020B0604020202020204" pitchFamily="34" charset="0"/>
              </a:defRPr>
            </a:lvl1pPr>
          </a:lstStyle>
          <a:p>
            <a:r>
              <a:rPr lang="en-US" dirty="0" smtClean="0"/>
              <a:t>40pt Intel Clear Heading</a:t>
            </a:r>
            <a:endParaRPr lang="en-US" dirty="0"/>
          </a:p>
        </p:txBody>
      </p:sp>
    </p:spTree>
    <p:extLst>
      <p:ext uri="{BB962C8B-B14F-4D97-AF65-F5344CB8AC3E}">
        <p14:creationId xmlns:p14="http://schemas.microsoft.com/office/powerpoint/2010/main" val="400125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smtClean="0"/>
              <a:t>40pt Intel Clear Pro blue section</a:t>
            </a:r>
            <a:endParaRPr lang="en-US" dirty="0"/>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5" name="Picture Placeholder 4"/>
          <p:cNvSpPr>
            <a:spLocks noGrp="1"/>
          </p:cNvSpPr>
          <p:nvPr>
            <p:ph type="pic" sz="quarter" idx="13" hasCustomPrompt="1"/>
          </p:nvPr>
        </p:nvSpPr>
        <p:spPr>
          <a:xfrm>
            <a:off x="0" y="1"/>
            <a:ext cx="9144000" cy="2574131"/>
          </a:xfrm>
          <a:solidFill>
            <a:schemeClr val="bg2">
              <a:lumMod val="60000"/>
              <a:lumOff val="40000"/>
            </a:schemeClr>
          </a:solidFill>
        </p:spPr>
        <p:txBody>
          <a:bodyPr/>
          <a:lstStyle>
            <a:lvl1pPr>
              <a:defRPr baseline="0">
                <a:solidFill>
                  <a:srgbClr val="0071C5"/>
                </a:solidFill>
              </a:defRPr>
            </a:lvl1pPr>
          </a:lstStyle>
          <a:p>
            <a:r>
              <a:rPr lang="en-US" dirty="0" smtClean="0"/>
              <a:t>Insert photo here. Drag picture to placeholder or click icon to add.</a:t>
            </a:r>
            <a:endParaRPr lang="en-US" dirty="0"/>
          </a:p>
        </p:txBody>
      </p:sp>
    </p:spTree>
    <p:extLst>
      <p:ext uri="{BB962C8B-B14F-4D97-AF65-F5344CB8AC3E}">
        <p14:creationId xmlns:p14="http://schemas.microsoft.com/office/powerpoint/2010/main" val="384376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41371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7432" y="1875130"/>
            <a:ext cx="2108795" cy="138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00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5" name="Picture 4"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779" y="1874822"/>
            <a:ext cx="3646443" cy="1514490"/>
          </a:xfrm>
          <a:prstGeom prst="rect">
            <a:avLst/>
          </a:prstGeom>
        </p:spPr>
      </p:pic>
    </p:spTree>
    <p:extLst>
      <p:ext uri="{BB962C8B-B14F-4D97-AF65-F5344CB8AC3E}">
        <p14:creationId xmlns:p14="http://schemas.microsoft.com/office/powerpoint/2010/main" val="147483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460693" y="389228"/>
            <a:ext cx="2121766" cy="887284"/>
          </a:xfrm>
          <a:prstGeom prst="rect">
            <a:avLst/>
          </a:prstGeom>
        </p:spPr>
      </p:pic>
    </p:spTree>
    <p:extLst>
      <p:ext uri="{BB962C8B-B14F-4D97-AF65-F5344CB8AC3E}">
        <p14:creationId xmlns:p14="http://schemas.microsoft.com/office/powerpoint/2010/main" val="240400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image</a:t>
            </a:r>
            <a:endParaRPr lang="en-US" dirty="0"/>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spTree>
    <p:extLst>
      <p:ext uri="{BB962C8B-B14F-4D97-AF65-F5344CB8AC3E}">
        <p14:creationId xmlns:p14="http://schemas.microsoft.com/office/powerpoint/2010/main" val="180832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smtClean="0"/>
              <a:t>18pt Intel Clear body text</a:t>
            </a:r>
          </a:p>
          <a:p>
            <a:pPr lvl="1"/>
            <a:r>
              <a:rPr lang="en-US" dirty="0" smtClean="0"/>
              <a:t>18pt Intel Clear bullet one</a:t>
            </a:r>
          </a:p>
          <a:p>
            <a:pPr lvl="2"/>
            <a:r>
              <a:rPr lang="en-US" dirty="0" smtClean="0"/>
              <a:t>16pt Intel Clear sub-bullet</a:t>
            </a:r>
          </a:p>
          <a:p>
            <a:pPr lvl="3"/>
            <a:r>
              <a:rPr lang="en-US" dirty="0" smtClean="0"/>
              <a:t>14pt Intel Clear fourth level</a:t>
            </a:r>
          </a:p>
          <a:p>
            <a:pPr lvl="4"/>
            <a:r>
              <a:rPr lang="en-US" dirty="0" smtClean="0"/>
              <a:t>12pt Intel Clear fifth level</a:t>
            </a:r>
            <a:endParaRPr lang="en-US" dirty="0"/>
          </a:p>
        </p:txBody>
      </p:sp>
    </p:spTree>
    <p:extLst>
      <p:ext uri="{BB962C8B-B14F-4D97-AF65-F5344CB8AC3E}">
        <p14:creationId xmlns:p14="http://schemas.microsoft.com/office/powerpoint/2010/main" val="13585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r>
              <a:rPr lang="en-US" sz="1100" smtClean="0">
                <a:latin typeface="Arial"/>
              </a:rPr>
              <a:t>Click icon to add picture</a:t>
            </a:r>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r>
              <a:rPr lang="en-US" sz="1100" smtClean="0">
                <a:latin typeface="Arial"/>
              </a:rPr>
              <a:t>Click icon to add picture</a:t>
            </a:r>
            <a:endParaRPr lang="en-US" sz="1100" dirty="0">
              <a:latin typeface="Arial"/>
            </a:endParaRPr>
          </a:p>
        </p:txBody>
      </p:sp>
    </p:spTree>
    <p:extLst>
      <p:ext uri="{BB962C8B-B14F-4D97-AF65-F5344CB8AC3E}">
        <p14:creationId xmlns:p14="http://schemas.microsoft.com/office/powerpoint/2010/main" val="259891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406206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Arial" panose="020B0604020202020204" pitchFamily="34" charset="0"/>
              </a:defRPr>
            </a:lvl1pPr>
            <a:lvl2pPr marL="417513" indent="-225425">
              <a:buFont typeface="Intel Clear" pitchFamily="34" charset="0"/>
              <a:buChar char="–"/>
              <a:defRPr sz="1200" baseline="0">
                <a:latin typeface="+mn-lt"/>
                <a:cs typeface="Arial" panose="020B0604020202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smtClean="0"/>
              <a:t>“36pt Intel Clear Bold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119294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atin typeface="+mj-lt"/>
              </a:defRPr>
            </a:lvl1pPr>
          </a:lstStyle>
          <a:p>
            <a:r>
              <a:rPr lang="en-US" dirty="0" smtClean="0"/>
              <a:t>Insert photo here. Drag picture to placeholder or click icon to add.</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363820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smtClean="0">
              <a:solidFill>
                <a:schemeClr val="tx2"/>
              </a:solidFill>
              <a:cs typeface="Arial" panose="020B0604020202020204" pitchFamily="34" charset="0"/>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239268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87" y="4759452"/>
            <a:ext cx="9144000" cy="384048"/>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2" descr="\\.psf\Home\Desktop\Intel.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39915" y="4830589"/>
            <a:ext cx="364336" cy="24013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8718551" y="4824510"/>
            <a:ext cx="2381" cy="237744"/>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5613" y="310130"/>
            <a:ext cx="8229600" cy="868680"/>
          </a:xfrm>
          <a:prstGeom prst="rect">
            <a:avLst/>
          </a:prstGeom>
        </p:spPr>
        <p:txBody>
          <a:bodyPr vert="horz" lIns="0" tIns="0" rIns="0" bIns="0" rtlCol="0" anchor="t" anchorCtr="0">
            <a:noAutofit/>
          </a:bodyPr>
          <a:lstStyle/>
          <a:p>
            <a:r>
              <a:rPr lang="en-US" dirty="0" smtClean="0"/>
              <a:t>28pt Intel Clear Headline</a:t>
            </a:r>
            <a:endParaRPr lang="en-US" dirty="0"/>
          </a:p>
        </p:txBody>
      </p:sp>
      <p:sp>
        <p:nvSpPr>
          <p:cNvPr id="3" name="Text Placeholder 2"/>
          <p:cNvSpPr>
            <a:spLocks noGrp="1"/>
          </p:cNvSpPr>
          <p:nvPr>
            <p:ph type="body" idx="1"/>
          </p:nvPr>
        </p:nvSpPr>
        <p:spPr>
          <a:xfrm>
            <a:off x="455613" y="1203325"/>
            <a:ext cx="8228012" cy="3425825"/>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6" name="Slide Number Placeholder 5"/>
          <p:cNvSpPr>
            <a:spLocks noGrp="1"/>
          </p:cNvSpPr>
          <p:nvPr>
            <p:ph type="sldNum" sz="quarter" idx="4"/>
          </p:nvPr>
        </p:nvSpPr>
        <p:spPr>
          <a:xfrm>
            <a:off x="6872352" y="4824387"/>
            <a:ext cx="2133600" cy="273844"/>
          </a:xfrm>
          <a:prstGeom prst="rect">
            <a:avLst/>
          </a:prstGeom>
        </p:spPr>
        <p:txBody>
          <a:bodyPr vert="horz" lIns="0" tIns="0" rIns="0" bIns="0" rtlCol="0" anchor="ctr"/>
          <a:lstStyle>
            <a:lvl1pPr algn="r">
              <a:defRPr sz="800">
                <a:solidFill>
                  <a:schemeClr val="bg1"/>
                </a:solidFill>
                <a:latin typeface="+mn-lt"/>
                <a:cs typeface="Arial" panose="020B0604020202020204" pitchFamily="34" charset="0"/>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74" r:id="rId3"/>
    <p:sldLayoutId id="2147483650" r:id="rId4"/>
    <p:sldLayoutId id="2147483684" r:id="rId5"/>
    <p:sldLayoutId id="2147483652" r:id="rId6"/>
    <p:sldLayoutId id="2147483660" r:id="rId7"/>
    <p:sldLayoutId id="2147483668" r:id="rId8"/>
    <p:sldLayoutId id="2147483669" r:id="rId9"/>
    <p:sldLayoutId id="2147483670" r:id="rId10"/>
    <p:sldLayoutId id="2147483672" r:id="rId11"/>
    <p:sldLayoutId id="2147483651" r:id="rId12"/>
    <p:sldLayoutId id="2147483677" r:id="rId13"/>
    <p:sldLayoutId id="2147483665" r:id="rId14"/>
    <p:sldLayoutId id="2147483654" r:id="rId15"/>
    <p:sldLayoutId id="2147483655" r:id="rId16"/>
    <p:sldLayoutId id="2147483676" r:id="rId17"/>
    <p:sldLayoutId id="214748368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Arial" panose="020B0604020202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Arial" panose="020B0604020202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Arial" panose="020B0604020202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Arial" panose="020B0604020202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iki.fd.io/view/TLDK"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4687" y="2421694"/>
            <a:ext cx="8212886" cy="1102519"/>
          </a:xfrm>
        </p:spPr>
        <p:txBody>
          <a:bodyPr/>
          <a:lstStyle/>
          <a:p>
            <a:r>
              <a:rPr lang="en-US" dirty="0" smtClean="0"/>
              <a:t>TLDK overview</a:t>
            </a:r>
            <a:endParaRPr lang="en-US" dirty="0"/>
          </a:p>
        </p:txBody>
      </p:sp>
      <p:sp>
        <p:nvSpPr>
          <p:cNvPr id="3" name="Subtitle 2"/>
          <p:cNvSpPr>
            <a:spLocks noGrp="1"/>
          </p:cNvSpPr>
          <p:nvPr>
            <p:ph type="subTitle" idx="1"/>
          </p:nvPr>
        </p:nvSpPr>
        <p:spPr/>
        <p:txBody>
          <a:bodyPr/>
          <a:lstStyle/>
          <a:p>
            <a:r>
              <a:rPr lang="en-IE" dirty="0" smtClean="0"/>
              <a:t>Konstantin </a:t>
            </a:r>
            <a:r>
              <a:rPr lang="en-IE" dirty="0" err="1" smtClean="0"/>
              <a:t>Ananyev</a:t>
            </a:r>
            <a:endParaRPr lang="en-US" dirty="0" smtClean="0"/>
          </a:p>
          <a:p>
            <a:r>
              <a:rPr lang="en-US" dirty="0" smtClean="0"/>
              <a:t>05/08/2016</a:t>
            </a:r>
            <a:endParaRPr lang="en-US" dirty="0"/>
          </a:p>
        </p:txBody>
      </p:sp>
    </p:spTree>
    <p:extLst>
      <p:ext uri="{BB962C8B-B14F-4D97-AF65-F5344CB8AC3E}">
        <p14:creationId xmlns:p14="http://schemas.microsoft.com/office/powerpoint/2010/main" val="23100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308848"/>
            <a:ext cx="8228012" cy="868680"/>
          </a:xfrm>
        </p:spPr>
        <p:txBody>
          <a:bodyPr/>
          <a:lstStyle/>
          <a:p>
            <a:r>
              <a:rPr lang="en-US" dirty="0" smtClean="0"/>
              <a:t>UDPFWD peak performance </a:t>
            </a:r>
            <a:r>
              <a:rPr lang="en-US" dirty="0"/>
              <a:t>numbers</a:t>
            </a:r>
            <a:br>
              <a:rPr lang="en-US" dirty="0"/>
            </a:br>
            <a:r>
              <a:rPr lang="en-US" dirty="0" smtClean="0"/>
              <a:t>(echo mode, ipv4/</a:t>
            </a:r>
            <a:r>
              <a:rPr lang="en-US" dirty="0" err="1" smtClean="0"/>
              <a:t>udp</a:t>
            </a:r>
            <a:r>
              <a:rPr lang="en-US" dirty="0" smtClean="0"/>
              <a:t>)</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10</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96324917"/>
              </p:ext>
            </p:extLst>
          </p:nvPr>
        </p:nvGraphicFramePr>
        <p:xfrm>
          <a:off x="455614" y="1177524"/>
          <a:ext cx="5193820" cy="31463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36763716"/>
              </p:ext>
            </p:extLst>
          </p:nvPr>
        </p:nvGraphicFramePr>
        <p:xfrm>
          <a:off x="5649434" y="1177524"/>
          <a:ext cx="3317356" cy="3146379"/>
        </p:xfrm>
        <a:graphic>
          <a:graphicData uri="http://schemas.openxmlformats.org/drawingml/2006/table">
            <a:tbl>
              <a:tblPr firstRow="1" firstCol="1" bandRow="1"/>
              <a:tblGrid>
                <a:gridCol w="518675"/>
                <a:gridCol w="2063892"/>
                <a:gridCol w="389006"/>
                <a:gridCol w="345783"/>
              </a:tblGrid>
              <a:tr h="240794">
                <a:tc gridSpan="4">
                  <a:txBody>
                    <a:bodyPr/>
                    <a:lstStyle/>
                    <a:p>
                      <a:pPr algn="l" rtl="0" fontAlgn="ctr"/>
                      <a:r>
                        <a:rPr lang="en-US" sz="900" b="1" i="0" u="none" strike="noStrike" dirty="0">
                          <a:solidFill>
                            <a:srgbClr val="FFFFFF"/>
                          </a:solidFill>
                          <a:effectLst/>
                          <a:latin typeface="Intel Clear" panose="020B0604020203020204" pitchFamily="34" charset="0"/>
                        </a:rPr>
                        <a:t>System Configuration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D55"/>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08688">
                <a:tc>
                  <a:txBody>
                    <a:bodyPr/>
                    <a:lstStyle/>
                    <a:p>
                      <a:pPr algn="l" rtl="0" fontAlgn="ctr"/>
                      <a:r>
                        <a:rPr lang="en-US" sz="800" b="1" i="0" u="none" strike="noStrike">
                          <a:solidFill>
                            <a:srgbClr val="FFFFFF"/>
                          </a:solidFill>
                          <a:effectLst/>
                          <a:latin typeface="Intel Clear" panose="020B0604020203020204" pitchFamily="34" charset="0"/>
                        </a:rPr>
                        <a:t>Hardware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r>
              <a:tr h="200662">
                <a:tc>
                  <a:txBody>
                    <a:bodyPr/>
                    <a:lstStyle/>
                    <a:p>
                      <a:pPr algn="l" rtl="0" fontAlgn="ctr"/>
                      <a:r>
                        <a:rPr lang="en-US" sz="800" b="1" i="0" u="none" strike="noStrike">
                          <a:solidFill>
                            <a:srgbClr val="FFFFFF"/>
                          </a:solidFill>
                          <a:effectLst/>
                          <a:latin typeface="Intel Clear" panose="020B0604020203020204" pitchFamily="34" charset="0"/>
                        </a:rPr>
                        <a:t>CPU</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2D55"/>
                    </a:solidFill>
                  </a:tcPr>
                </a:tc>
                <a:tc gridSpan="3">
                  <a:txBody>
                    <a:bodyPr/>
                    <a:lstStyle/>
                    <a:p>
                      <a:pPr algn="l" fontAlgn="ctr"/>
                      <a:r>
                        <a:rPr lang="en-US" sz="800" b="0" i="0" u="none" strike="noStrike">
                          <a:solidFill>
                            <a:srgbClr val="000000"/>
                          </a:solidFill>
                          <a:effectLst/>
                          <a:latin typeface="Calibri" panose="020F0502020204030204" pitchFamily="34" charset="0"/>
                        </a:rPr>
                        <a:t>E3-1285 v3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Sockets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32768">
                <a:tc>
                  <a:txBody>
                    <a:bodyPr/>
                    <a:lstStyle/>
                    <a:p>
                      <a:pPr algn="l" rtl="0" fontAlgn="ctr"/>
                      <a:r>
                        <a:rPr lang="en-US" sz="700" b="1" i="0" u="none" strike="noStrike">
                          <a:solidFill>
                            <a:srgbClr val="FFFFFF"/>
                          </a:solidFill>
                          <a:effectLst/>
                          <a:latin typeface="Intel Clear" panose="020B0604020203020204" pitchFamily="34" charset="0"/>
                        </a:rPr>
                        <a:t>Cores per Socket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 (8 threads)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LL CACHE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8MB</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MEMORY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DDR3 1600 MHz, 2X4GB (total 8GB), 2 Channel per Socket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24741">
                <a:tc>
                  <a:txBody>
                    <a:bodyPr/>
                    <a:lstStyle/>
                    <a:p>
                      <a:pPr algn="l" rtl="0" fontAlgn="ctr"/>
                      <a:r>
                        <a:rPr lang="en-US" sz="700" b="1" i="0" u="none" strike="noStrike">
                          <a:solidFill>
                            <a:srgbClr val="FFFFFF"/>
                          </a:solidFill>
                          <a:effectLst/>
                          <a:latin typeface="Intel Clear" panose="020B0604020203020204" pitchFamily="34" charset="0"/>
                        </a:rPr>
                        <a:t>PCIe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Gen3x8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NIC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IE" sz="800" b="0" i="0" u="none" strike="noStrike">
                          <a:solidFill>
                            <a:srgbClr val="000000"/>
                          </a:solidFill>
                          <a:effectLst/>
                          <a:latin typeface="Calibri" panose="020F0502020204030204" pitchFamily="34" charset="0"/>
                        </a:rPr>
                        <a:t>Intel® XL710 for 40GbE QSFP+ Ethernet NIC (1x40G/card)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NIC Mbps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40,000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BIOS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BIOS Revision: 4.6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800" b="1" i="0" u="none" strike="noStrike">
                          <a:solidFill>
                            <a:srgbClr val="FFFFFF"/>
                          </a:solidFill>
                          <a:effectLst/>
                          <a:latin typeface="Intel Clear" panose="020B0604020203020204" pitchFamily="34" charset="0"/>
                        </a:rPr>
                        <a:t>Software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a:txBody>
                    <a:bodyPr/>
                    <a:lstStyle/>
                    <a:p>
                      <a:pPr algn="l" rtl="0" fontAlgn="ctr"/>
                      <a:r>
                        <a:rPr lang="en-US" sz="8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7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7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r>
              <a:tr h="200662">
                <a:tc>
                  <a:txBody>
                    <a:bodyPr/>
                    <a:lstStyle/>
                    <a:p>
                      <a:pPr algn="l" rtl="0" fontAlgn="ctr"/>
                      <a:r>
                        <a:rPr lang="en-US" sz="700" b="1" i="0" u="none" strike="noStrike">
                          <a:solidFill>
                            <a:srgbClr val="FFFFFF"/>
                          </a:solidFill>
                          <a:effectLst/>
                          <a:latin typeface="Intel Clear" panose="020B0604020203020204" pitchFamily="34" charset="0"/>
                        </a:rPr>
                        <a:t>OS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Fedora 22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32768">
                <a:tc>
                  <a:txBody>
                    <a:bodyPr/>
                    <a:lstStyle/>
                    <a:p>
                      <a:pPr algn="l" rtl="0" fontAlgn="ctr"/>
                      <a:r>
                        <a:rPr lang="en-US" sz="700" b="1" i="0" u="none" strike="noStrike">
                          <a:solidFill>
                            <a:srgbClr val="FFFFFF"/>
                          </a:solidFill>
                          <a:effectLst/>
                          <a:latin typeface="Intel Clear" panose="020B0604020203020204" pitchFamily="34" charset="0"/>
                        </a:rPr>
                        <a:t>Kernel version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4.4.13-200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Other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dirty="0">
                          <a:solidFill>
                            <a:srgbClr val="000000"/>
                          </a:solidFill>
                          <a:effectLst/>
                          <a:latin typeface="Calibri" panose="020F0502020204030204" pitchFamily="34" charset="0"/>
                        </a:rPr>
                        <a:t>DPDK 16.07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40399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15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2</a:t>
            </a:fld>
            <a:endParaRPr lang="en-US" dirty="0"/>
          </a:p>
        </p:txBody>
      </p:sp>
      <p:sp>
        <p:nvSpPr>
          <p:cNvPr id="2" name="Title 1"/>
          <p:cNvSpPr>
            <a:spLocks noGrp="1"/>
          </p:cNvSpPr>
          <p:nvPr>
            <p:ph type="title"/>
          </p:nvPr>
        </p:nvSpPr>
        <p:spPr/>
        <p:txBody>
          <a:bodyPr/>
          <a:lstStyle/>
          <a:p>
            <a:r>
              <a:rPr lang="en-US" dirty="0"/>
              <a:t>Legal Disclaimer</a:t>
            </a:r>
          </a:p>
        </p:txBody>
      </p:sp>
      <p:sp>
        <p:nvSpPr>
          <p:cNvPr id="8" name="Content Placeholder 2"/>
          <p:cNvSpPr>
            <a:spLocks noGrp="1"/>
          </p:cNvSpPr>
          <p:nvPr>
            <p:ph sz="quarter" idx="13"/>
          </p:nvPr>
        </p:nvSpPr>
        <p:spPr/>
        <p:txBody>
          <a:bodyPr/>
          <a:lstStyle/>
          <a:p>
            <a:pPr lvl="0" defTabSz="457178"/>
            <a:r>
              <a:rPr lang="en-US" sz="1200" b="1" dirty="0">
                <a:cs typeface="Intel Clear" panose="020B0604020203020204" pitchFamily="34" charset="0"/>
              </a:rPr>
              <a:t>General Disclaimer:</a:t>
            </a:r>
          </a:p>
          <a:p>
            <a:pPr lvl="0" defTabSz="457178"/>
            <a:r>
              <a:rPr lang="en-US" sz="1200" dirty="0">
                <a:cs typeface="Intel Clear" panose="020B0604020203020204" pitchFamily="34" charset="0"/>
              </a:rPr>
              <a:t>© Copyright 2016 Intel Corporation. All rights reserved. Intel, the Intel logo, Intel Inside, the Intel Inside logo, Intel. Experience What’s Inside are trademarks of </a:t>
            </a:r>
            <a:r>
              <a:rPr lang="en-US" sz="1200" dirty="0" smtClean="0">
                <a:cs typeface="Intel Clear" panose="020B0604020203020204" pitchFamily="34" charset="0"/>
              </a:rPr>
              <a:t>Intel Corporation </a:t>
            </a:r>
            <a:r>
              <a:rPr lang="en-US" sz="1200" dirty="0">
                <a:cs typeface="Intel Clear" panose="020B0604020203020204" pitchFamily="34" charset="0"/>
              </a:rPr>
              <a:t>in the U.S. and/or other countries. *Other names and brands may be claimed as the property of others.</a:t>
            </a:r>
          </a:p>
          <a:p>
            <a:pPr lvl="0">
              <a:spcBef>
                <a:spcPts val="0"/>
              </a:spcBef>
            </a:pPr>
            <a:r>
              <a:rPr lang="en-US" sz="1200" b="1" dirty="0">
                <a:solidFill>
                  <a:schemeClr val="accent1"/>
                </a:solidFill>
                <a:cs typeface="+mn-cs"/>
              </a:rPr>
              <a:t>Technology Disclaimer:</a:t>
            </a:r>
          </a:p>
          <a:p>
            <a:pPr lvl="0">
              <a:spcBef>
                <a:spcPts val="0"/>
              </a:spcBef>
            </a:pPr>
            <a:r>
              <a:rPr lang="en-US" sz="1200" dirty="0">
                <a:solidFill>
                  <a:schemeClr val="accent1"/>
                </a:solidFill>
                <a:cs typeface="+mn-cs"/>
              </a:rPr>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[intel.com]. </a:t>
            </a:r>
          </a:p>
          <a:p>
            <a:pPr lvl="0">
              <a:spcBef>
                <a:spcPts val="0"/>
              </a:spcBef>
            </a:pPr>
            <a:r>
              <a:rPr lang="en-US" sz="1200" b="1" dirty="0">
                <a:solidFill>
                  <a:schemeClr val="accent1"/>
                </a:solidFill>
                <a:cs typeface="+mn-cs"/>
              </a:rPr>
              <a:t>Performance Disclaimers:</a:t>
            </a:r>
          </a:p>
          <a:p>
            <a:pPr lvl="0">
              <a:spcBef>
                <a:spcPts val="0"/>
              </a:spcBef>
            </a:pPr>
            <a:r>
              <a:rPr lang="en-US" sz="1200" dirty="0">
                <a:solidFill>
                  <a:schemeClr val="accent1"/>
                </a:solidFill>
                <a:cs typeface="+mn-cs"/>
              </a:rPr>
              <a:t>Cost reduction scenarios described are intended as examples of how a given Intel- based product, in the specified circumstances and configurations, may affect future costs and provide cost savings.  Circumstances will vary. Intel does not guarantee any costs or cost reduction.</a:t>
            </a:r>
          </a:p>
          <a:p>
            <a:pPr lvl="0">
              <a:spcBef>
                <a:spcPts val="0"/>
              </a:spcBef>
            </a:pPr>
            <a:r>
              <a:rPr lang="en-US" sz="1200" dirty="0">
                <a:solidFill>
                  <a:schemeClr val="accent1"/>
                </a:solidFill>
                <a:cs typeface="+mn-cs"/>
              </a:rPr>
              <a:t>Results have been estimated or simulated using internal Intel analysis or architecture simulation or modeling, and provided to you for informational purposes. Any differences in your system hardware, software or configuration may affect your actual performance.</a:t>
            </a:r>
          </a:p>
          <a:p>
            <a:pPr lvl="0"/>
            <a:endParaRPr lang="en-US" dirty="0"/>
          </a:p>
        </p:txBody>
      </p:sp>
    </p:spTree>
    <p:extLst>
      <p:ext uri="{BB962C8B-B14F-4D97-AF65-F5344CB8AC3E}">
        <p14:creationId xmlns:p14="http://schemas.microsoft.com/office/powerpoint/2010/main" val="211508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3</a:t>
            </a:fld>
            <a:endParaRPr lang="en-US" dirty="0"/>
          </a:p>
        </p:txBody>
      </p:sp>
      <p:sp>
        <p:nvSpPr>
          <p:cNvPr id="2" name="Title 1"/>
          <p:cNvSpPr>
            <a:spLocks noGrp="1"/>
          </p:cNvSpPr>
          <p:nvPr>
            <p:ph type="title"/>
          </p:nvPr>
        </p:nvSpPr>
        <p:spPr/>
        <p:txBody>
          <a:bodyPr/>
          <a:lstStyle/>
          <a:p>
            <a:r>
              <a:rPr lang="en-GB" dirty="0" smtClean="0"/>
              <a:t>Transport </a:t>
            </a:r>
            <a:r>
              <a:rPr lang="en-GB" dirty="0"/>
              <a:t>Layer Development </a:t>
            </a:r>
            <a:r>
              <a:rPr lang="en-GB" dirty="0" smtClean="0"/>
              <a:t>Kit (TLDK)</a:t>
            </a:r>
            <a:r>
              <a:rPr lang="en-US" dirty="0" smtClean="0"/>
              <a:t> </a:t>
            </a:r>
            <a:endParaRPr lang="en-US" dirty="0"/>
          </a:p>
        </p:txBody>
      </p:sp>
      <p:sp>
        <p:nvSpPr>
          <p:cNvPr id="8" name="Content Placeholder 2"/>
          <p:cNvSpPr>
            <a:spLocks noGrp="1"/>
          </p:cNvSpPr>
          <p:nvPr>
            <p:ph sz="quarter" idx="13"/>
          </p:nvPr>
        </p:nvSpPr>
        <p:spPr/>
        <p:txBody>
          <a:bodyPr/>
          <a:lstStyle/>
          <a:p>
            <a:pPr lvl="0"/>
            <a:r>
              <a:rPr lang="en-US" dirty="0" smtClean="0"/>
              <a:t>Project web-site: </a:t>
            </a:r>
            <a:r>
              <a:rPr lang="en-US" dirty="0" smtClean="0">
                <a:hlinkClick r:id="rId2"/>
              </a:rPr>
              <a:t>https</a:t>
            </a:r>
            <a:r>
              <a:rPr lang="en-US" dirty="0">
                <a:hlinkClick r:id="rId2"/>
              </a:rPr>
              <a:t>://</a:t>
            </a:r>
            <a:r>
              <a:rPr lang="en-US" dirty="0" smtClean="0">
                <a:hlinkClick r:id="rId2"/>
              </a:rPr>
              <a:t>wiki.fd.io/view/TLDK</a:t>
            </a:r>
            <a:endParaRPr lang="en-US" dirty="0" smtClean="0"/>
          </a:p>
          <a:p>
            <a:pPr lvl="0"/>
            <a:r>
              <a:rPr lang="en-US" dirty="0" smtClean="0"/>
              <a:t>The scope of the project:</a:t>
            </a:r>
          </a:p>
          <a:p>
            <a:pPr lvl="1"/>
            <a:r>
              <a:rPr lang="en-GB" dirty="0" smtClean="0"/>
              <a:t>implement </a:t>
            </a:r>
            <a:r>
              <a:rPr lang="en-GB" dirty="0"/>
              <a:t>a set of libraries for L4 protocol processing (UDP, TCP etc.) for both IPv4 and IPv6</a:t>
            </a:r>
            <a:r>
              <a:rPr lang="en-GB" dirty="0" smtClean="0"/>
              <a:t>.</a:t>
            </a:r>
            <a:endParaRPr lang="en-US" dirty="0" smtClean="0"/>
          </a:p>
          <a:p>
            <a:pPr lvl="1"/>
            <a:r>
              <a:rPr lang="en-GB" dirty="0" smtClean="0"/>
              <a:t>create </a:t>
            </a:r>
            <a:r>
              <a:rPr lang="en-GB" dirty="0"/>
              <a:t>VPP graph nodes, </a:t>
            </a:r>
            <a:r>
              <a:rPr lang="en-GB" dirty="0" smtClean="0"/>
              <a:t>plugins, etc. </a:t>
            </a:r>
            <a:r>
              <a:rPr lang="en-GB" dirty="0"/>
              <a:t>using those libraries to implement a host stack.</a:t>
            </a:r>
            <a:endParaRPr lang="en-US" dirty="0" smtClean="0"/>
          </a:p>
          <a:p>
            <a:pPr lvl="1"/>
            <a:r>
              <a:rPr lang="en-GB" dirty="0"/>
              <a:t>mechanisms (</a:t>
            </a:r>
            <a:r>
              <a:rPr lang="en-GB" dirty="0" err="1"/>
              <a:t>netlink</a:t>
            </a:r>
            <a:r>
              <a:rPr lang="en-GB" dirty="0"/>
              <a:t> agents, packaging, </a:t>
            </a:r>
            <a:r>
              <a:rPr lang="en-GB" dirty="0" smtClean="0"/>
              <a:t>etc.) </a:t>
            </a:r>
            <a:r>
              <a:rPr lang="en-GB" dirty="0"/>
              <a:t>necessary to make the resulting host stack easily usable by existing non-</a:t>
            </a:r>
            <a:r>
              <a:rPr lang="en-GB" dirty="0" err="1"/>
              <a:t>vpp</a:t>
            </a:r>
            <a:r>
              <a:rPr lang="en-GB" dirty="0"/>
              <a:t> aware software.</a:t>
            </a:r>
            <a:endParaRPr lang="en-US" dirty="0"/>
          </a:p>
        </p:txBody>
      </p:sp>
    </p:spTree>
    <p:extLst>
      <p:ext uri="{BB962C8B-B14F-4D97-AF65-F5344CB8AC3E}">
        <p14:creationId xmlns:p14="http://schemas.microsoft.com/office/powerpoint/2010/main" val="2482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4</a:t>
            </a:fld>
            <a:endParaRPr lang="en-US" dirty="0"/>
          </a:p>
        </p:txBody>
      </p:sp>
      <p:sp>
        <p:nvSpPr>
          <p:cNvPr id="10" name="Title 1"/>
          <p:cNvSpPr>
            <a:spLocks noGrp="1"/>
          </p:cNvSpPr>
          <p:nvPr>
            <p:ph type="title"/>
          </p:nvPr>
        </p:nvSpPr>
        <p:spPr/>
        <p:txBody>
          <a:bodyPr/>
          <a:lstStyle/>
          <a:p>
            <a:r>
              <a:rPr lang="en-US" dirty="0" smtClean="0"/>
              <a:t>TLDK libraries </a:t>
            </a:r>
            <a:endParaRPr lang="en-US" dirty="0"/>
          </a:p>
        </p:txBody>
      </p:sp>
      <p:sp>
        <p:nvSpPr>
          <p:cNvPr id="11" name="Content Placeholder 2"/>
          <p:cNvSpPr>
            <a:spLocks noGrp="1"/>
          </p:cNvSpPr>
          <p:nvPr>
            <p:ph sz="quarter" idx="13"/>
          </p:nvPr>
        </p:nvSpPr>
        <p:spPr>
          <a:xfrm>
            <a:off x="487697" y="1203325"/>
            <a:ext cx="8228012" cy="3425825"/>
          </a:xfrm>
        </p:spPr>
        <p:txBody>
          <a:bodyPr/>
          <a:lstStyle/>
          <a:p>
            <a:pPr lvl="1"/>
            <a:r>
              <a:rPr lang="en-GB" dirty="0" smtClean="0"/>
              <a:t>The goal is – a lightweight</a:t>
            </a:r>
            <a:r>
              <a:rPr lang="en-GB" dirty="0"/>
              <a:t>, high performance and </a:t>
            </a:r>
            <a:r>
              <a:rPr lang="en-GB" dirty="0" smtClean="0"/>
              <a:t>easily adaptable implementation </a:t>
            </a:r>
            <a:r>
              <a:rPr lang="en-GB" dirty="0"/>
              <a:t>for L4(UDP, TCP etc.) protocol processing.</a:t>
            </a:r>
            <a:endParaRPr lang="en-US" dirty="0" smtClean="0"/>
          </a:p>
          <a:p>
            <a:pPr lvl="1"/>
            <a:r>
              <a:rPr lang="en-GB" dirty="0" smtClean="0"/>
              <a:t>Built </a:t>
            </a:r>
            <a:r>
              <a:rPr lang="en-GB" dirty="0"/>
              <a:t>on top of </a:t>
            </a:r>
            <a:r>
              <a:rPr lang="en-GB" dirty="0" smtClean="0"/>
              <a:t>DPDK.</a:t>
            </a:r>
          </a:p>
          <a:p>
            <a:pPr lvl="2"/>
            <a:r>
              <a:rPr lang="en-US" dirty="0">
                <a:solidFill>
                  <a:srgbClr val="003C71"/>
                </a:solidFill>
              </a:rPr>
              <a:t>U</a:t>
            </a:r>
            <a:r>
              <a:rPr lang="en-US" dirty="0" smtClean="0">
                <a:solidFill>
                  <a:srgbClr val="003C71"/>
                </a:solidFill>
              </a:rPr>
              <a:t>se DPDK API/features across the libraries. </a:t>
            </a:r>
          </a:p>
          <a:p>
            <a:pPr lvl="2"/>
            <a:r>
              <a:rPr lang="en-US" dirty="0" smtClean="0">
                <a:solidFill>
                  <a:srgbClr val="003C71"/>
                </a:solidFill>
              </a:rPr>
              <a:t>Follow DPDK concepts (process packets in bulks, non blocking API, </a:t>
            </a:r>
            <a:r>
              <a:rPr lang="en-US" dirty="0" err="1" smtClean="0">
                <a:solidFill>
                  <a:srgbClr val="003C71"/>
                </a:solidFill>
              </a:rPr>
              <a:t>etc</a:t>
            </a:r>
            <a:r>
              <a:rPr lang="en-US" dirty="0" smtClean="0">
                <a:solidFill>
                  <a:srgbClr val="003C71"/>
                </a:solidFill>
              </a:rPr>
              <a:t>).</a:t>
            </a:r>
            <a:endParaRPr lang="en-US" dirty="0">
              <a:solidFill>
                <a:srgbClr val="003C71"/>
              </a:solidFill>
            </a:endParaRPr>
          </a:p>
          <a:p>
            <a:pPr lvl="1"/>
            <a:r>
              <a:rPr lang="en-GB" dirty="0" smtClean="0"/>
              <a:t>The provided API is not </a:t>
            </a:r>
            <a:r>
              <a:rPr lang="en-GB" dirty="0"/>
              <a:t>compatible with BSD socket API</a:t>
            </a:r>
            <a:r>
              <a:rPr lang="en-GB" dirty="0" smtClean="0"/>
              <a:t>.</a:t>
            </a:r>
          </a:p>
          <a:p>
            <a:pPr lvl="2"/>
            <a:r>
              <a:rPr lang="en-US" dirty="0" smtClean="0"/>
              <a:t>Though keep similar semantics (whenever possible).</a:t>
            </a:r>
            <a:r>
              <a:rPr lang="en-US" sz="1600" dirty="0" smtClean="0"/>
              <a:t> </a:t>
            </a:r>
          </a:p>
          <a:p>
            <a:pPr lvl="1"/>
            <a:r>
              <a:rPr lang="en-US" dirty="0" smtClean="0"/>
              <a:t>Not a complete ‘host’ stack.</a:t>
            </a:r>
          </a:p>
          <a:p>
            <a:pPr marL="0" lvl="1" indent="0">
              <a:buNone/>
            </a:pPr>
            <a:endParaRPr lang="en-US" dirty="0"/>
          </a:p>
        </p:txBody>
      </p:sp>
    </p:spTree>
    <p:extLst>
      <p:ext uri="{BB962C8B-B14F-4D97-AF65-F5344CB8AC3E}">
        <p14:creationId xmlns:p14="http://schemas.microsoft.com/office/powerpoint/2010/main" val="427412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5</a:t>
            </a:fld>
            <a:endParaRPr lang="en-US" dirty="0"/>
          </a:p>
        </p:txBody>
      </p:sp>
      <p:sp>
        <p:nvSpPr>
          <p:cNvPr id="10" name="Title 1"/>
          <p:cNvSpPr>
            <a:spLocks noGrp="1"/>
          </p:cNvSpPr>
          <p:nvPr>
            <p:ph type="title"/>
          </p:nvPr>
        </p:nvSpPr>
        <p:spPr/>
        <p:txBody>
          <a:bodyPr/>
          <a:lstStyle/>
          <a:p>
            <a:r>
              <a:rPr lang="en-US" dirty="0" smtClean="0"/>
              <a:t>Current status </a:t>
            </a:r>
            <a:endParaRPr lang="en-US" dirty="0"/>
          </a:p>
        </p:txBody>
      </p:sp>
      <p:sp>
        <p:nvSpPr>
          <p:cNvPr id="11" name="Content Placeholder 2"/>
          <p:cNvSpPr>
            <a:spLocks noGrp="1"/>
          </p:cNvSpPr>
          <p:nvPr>
            <p:ph sz="quarter" idx="13"/>
          </p:nvPr>
        </p:nvSpPr>
        <p:spPr/>
        <p:txBody>
          <a:bodyPr/>
          <a:lstStyle/>
          <a:p>
            <a:pPr lvl="1"/>
            <a:r>
              <a:rPr lang="en-GB" dirty="0" err="1"/>
              <a:t>libtle_udp</a:t>
            </a:r>
            <a:r>
              <a:rPr lang="en-GB" dirty="0"/>
              <a:t>  - implementation of the UDP datagram processing</a:t>
            </a:r>
            <a:r>
              <a:rPr lang="en-GB" dirty="0" smtClean="0"/>
              <a:t>.</a:t>
            </a:r>
          </a:p>
          <a:p>
            <a:pPr lvl="2"/>
            <a:r>
              <a:rPr lang="en-GB" dirty="0" smtClean="0"/>
              <a:t>Operates over both IPv4 and IPv6 packets.</a:t>
            </a:r>
            <a:endParaRPr lang="en-US" dirty="0" smtClean="0"/>
          </a:p>
          <a:p>
            <a:pPr lvl="1"/>
            <a:r>
              <a:rPr lang="en-GB" dirty="0" err="1"/>
              <a:t>udpfwd</a:t>
            </a:r>
            <a:r>
              <a:rPr lang="en-GB" dirty="0"/>
              <a:t> - sample app to demonstrate and test </a:t>
            </a:r>
            <a:r>
              <a:rPr lang="en-GB" dirty="0" err="1"/>
              <a:t>libtle_udp</a:t>
            </a:r>
            <a:r>
              <a:rPr lang="en-GB" dirty="0"/>
              <a:t> usage</a:t>
            </a:r>
            <a:r>
              <a:rPr lang="en-GB" dirty="0" smtClean="0"/>
              <a:t>.</a:t>
            </a:r>
          </a:p>
          <a:p>
            <a:pPr lvl="2"/>
            <a:r>
              <a:rPr lang="en-GB" dirty="0" smtClean="0"/>
              <a:t>can </a:t>
            </a:r>
            <a:r>
              <a:rPr lang="en-GB" dirty="0"/>
              <a:t>do simple send/</a:t>
            </a:r>
            <a:r>
              <a:rPr lang="en-GB" dirty="0" err="1"/>
              <a:t>recv</a:t>
            </a:r>
            <a:r>
              <a:rPr lang="en-GB" dirty="0"/>
              <a:t> or both </a:t>
            </a:r>
            <a:r>
              <a:rPr lang="en-GB" dirty="0" smtClean="0"/>
              <a:t>over opened </a:t>
            </a:r>
            <a:r>
              <a:rPr lang="en-GB" dirty="0" err="1"/>
              <a:t>udp</a:t>
            </a:r>
            <a:r>
              <a:rPr lang="en-GB" dirty="0"/>
              <a:t> streams. </a:t>
            </a:r>
          </a:p>
          <a:p>
            <a:pPr lvl="2"/>
            <a:r>
              <a:rPr lang="en-GB" dirty="0" smtClean="0"/>
              <a:t>ability </a:t>
            </a:r>
            <a:r>
              <a:rPr lang="en-GB" dirty="0"/>
              <a:t>to do UDP </a:t>
            </a:r>
            <a:r>
              <a:rPr lang="en-GB" dirty="0" smtClean="0"/>
              <a:t>datagram forwarding </a:t>
            </a:r>
            <a:r>
              <a:rPr lang="en-GB" dirty="0"/>
              <a:t>between different </a:t>
            </a:r>
            <a:r>
              <a:rPr lang="en-GB" dirty="0" smtClean="0"/>
              <a:t>streams (“UDP proxy”).</a:t>
            </a:r>
            <a:endParaRPr lang="en-GB" dirty="0"/>
          </a:p>
          <a:p>
            <a:pPr lvl="2"/>
            <a:r>
              <a:rPr lang="en-GB" dirty="0"/>
              <a:t>r</a:t>
            </a:r>
            <a:r>
              <a:rPr lang="en-GB" dirty="0" smtClean="0"/>
              <a:t>eassemble/fragment IP </a:t>
            </a:r>
            <a:r>
              <a:rPr lang="en-GB" dirty="0"/>
              <a:t>packets </a:t>
            </a:r>
            <a:r>
              <a:rPr lang="en-GB" dirty="0" smtClean="0"/>
              <a:t>(based on DPDK </a:t>
            </a:r>
            <a:r>
              <a:rPr lang="en-US" dirty="0">
                <a:solidFill>
                  <a:srgbClr val="003C71"/>
                </a:solidFill>
              </a:rPr>
              <a:t> </a:t>
            </a:r>
            <a:r>
              <a:rPr lang="en-US" dirty="0" err="1" smtClean="0">
                <a:solidFill>
                  <a:srgbClr val="003C71"/>
                </a:solidFill>
              </a:rPr>
              <a:t>librte_ip_frag</a:t>
            </a:r>
            <a:r>
              <a:rPr lang="en-US" dirty="0" smtClean="0">
                <a:solidFill>
                  <a:srgbClr val="003C71"/>
                </a:solidFill>
              </a:rPr>
              <a:t>).</a:t>
            </a:r>
          </a:p>
          <a:p>
            <a:pPr marL="0" lvl="1" indent="0">
              <a:buNone/>
            </a:pPr>
            <a:endParaRPr lang="en-GB" dirty="0" smtClean="0"/>
          </a:p>
        </p:txBody>
      </p:sp>
    </p:spTree>
    <p:extLst>
      <p:ext uri="{BB962C8B-B14F-4D97-AF65-F5344CB8AC3E}">
        <p14:creationId xmlns:p14="http://schemas.microsoft.com/office/powerpoint/2010/main" val="341908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6</a:t>
            </a:fld>
            <a:endParaRPr lang="en-US" dirty="0"/>
          </a:p>
        </p:txBody>
      </p:sp>
      <p:sp>
        <p:nvSpPr>
          <p:cNvPr id="10" name="Title 1"/>
          <p:cNvSpPr>
            <a:spLocks noGrp="1"/>
          </p:cNvSpPr>
          <p:nvPr>
            <p:ph type="title"/>
          </p:nvPr>
        </p:nvSpPr>
        <p:spPr/>
        <p:txBody>
          <a:bodyPr/>
          <a:lstStyle/>
          <a:p>
            <a:r>
              <a:rPr lang="en-IE" smtClean="0"/>
              <a:t>In Development</a:t>
            </a:r>
            <a:endParaRPr lang="en-US" dirty="0"/>
          </a:p>
        </p:txBody>
      </p:sp>
      <p:sp>
        <p:nvSpPr>
          <p:cNvPr id="11" name="Content Placeholder 2"/>
          <p:cNvSpPr>
            <a:spLocks noGrp="1"/>
          </p:cNvSpPr>
          <p:nvPr>
            <p:ph sz="quarter" idx="13"/>
          </p:nvPr>
        </p:nvSpPr>
        <p:spPr/>
        <p:txBody>
          <a:bodyPr/>
          <a:lstStyle/>
          <a:p>
            <a:pPr lvl="1"/>
            <a:r>
              <a:rPr lang="en-GB" dirty="0" smtClean="0"/>
              <a:t>TCP processing implementation.</a:t>
            </a:r>
          </a:p>
          <a:p>
            <a:pPr lvl="2"/>
            <a:r>
              <a:rPr lang="en-GB" dirty="0" err="1" smtClean="0"/>
              <a:t>libtle_tcp</a:t>
            </a:r>
            <a:r>
              <a:rPr lang="en-GB" dirty="0" smtClean="0"/>
              <a:t>.</a:t>
            </a:r>
          </a:p>
          <a:p>
            <a:pPr lvl="2"/>
            <a:r>
              <a:rPr lang="en-GB" dirty="0"/>
              <a:t>s</a:t>
            </a:r>
            <a:r>
              <a:rPr lang="en-GB" dirty="0" smtClean="0"/>
              <a:t>ample application.</a:t>
            </a:r>
            <a:endParaRPr lang="en-GB" dirty="0"/>
          </a:p>
          <a:p>
            <a:pPr lvl="1"/>
            <a:r>
              <a:rPr lang="en-GB" dirty="0" err="1" smtClean="0"/>
              <a:t>libtle_udp</a:t>
            </a:r>
            <a:r>
              <a:rPr lang="en-GB" dirty="0" smtClean="0"/>
              <a:t>/</a:t>
            </a:r>
            <a:r>
              <a:rPr lang="en-GB" dirty="0" err="1" smtClean="0"/>
              <a:t>udpfwd</a:t>
            </a:r>
            <a:r>
              <a:rPr lang="en-GB" dirty="0" smtClean="0"/>
              <a:t> enhancements. </a:t>
            </a:r>
            <a:endParaRPr lang="en-GB" dirty="0" smtClean="0">
              <a:solidFill>
                <a:srgbClr val="003C71"/>
              </a:solidFill>
            </a:endParaRPr>
          </a:p>
          <a:p>
            <a:pPr lvl="2"/>
            <a:r>
              <a:rPr lang="en-GB" dirty="0" smtClean="0">
                <a:solidFill>
                  <a:srgbClr val="003C71"/>
                </a:solidFill>
              </a:rPr>
              <a:t>Extra features (RSS/FD HW offloads, </a:t>
            </a:r>
            <a:r>
              <a:rPr lang="en-GB" dirty="0" err="1" smtClean="0">
                <a:solidFill>
                  <a:srgbClr val="003C71"/>
                </a:solidFill>
              </a:rPr>
              <a:t>etc</a:t>
            </a:r>
            <a:r>
              <a:rPr lang="en-GB" dirty="0" smtClean="0">
                <a:solidFill>
                  <a:srgbClr val="003C71"/>
                </a:solidFill>
              </a:rPr>
              <a:t>). </a:t>
            </a:r>
            <a:endParaRPr lang="en-GB" dirty="0">
              <a:solidFill>
                <a:srgbClr val="003C71"/>
              </a:solidFill>
            </a:endParaRPr>
          </a:p>
        </p:txBody>
      </p:sp>
    </p:spTree>
    <p:extLst>
      <p:ext uri="{BB962C8B-B14F-4D97-AF65-F5344CB8AC3E}">
        <p14:creationId xmlns:p14="http://schemas.microsoft.com/office/powerpoint/2010/main" val="407044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7</a:t>
            </a:fld>
            <a:endParaRPr lang="en-US" dirty="0"/>
          </a:p>
        </p:txBody>
      </p:sp>
      <p:sp>
        <p:nvSpPr>
          <p:cNvPr id="6" name="Title 2"/>
          <p:cNvSpPr>
            <a:spLocks noGrp="1"/>
          </p:cNvSpPr>
          <p:nvPr>
            <p:ph type="title"/>
          </p:nvPr>
        </p:nvSpPr>
        <p:spPr>
          <a:xfrm>
            <a:off x="455613" y="308848"/>
            <a:ext cx="8228012" cy="470120"/>
          </a:xfrm>
        </p:spPr>
        <p:txBody>
          <a:bodyPr/>
          <a:lstStyle/>
          <a:p>
            <a:r>
              <a:rPr lang="en-US" dirty="0" smtClean="0"/>
              <a:t>TLDK  API overview</a:t>
            </a:r>
            <a:endParaRPr lang="en-US" dirty="0"/>
          </a:p>
        </p:txBody>
      </p:sp>
      <p:sp>
        <p:nvSpPr>
          <p:cNvPr id="8" name="Rectangle 7"/>
          <p:cNvSpPr/>
          <p:nvPr/>
        </p:nvSpPr>
        <p:spPr>
          <a:xfrm>
            <a:off x="1115438" y="1816911"/>
            <a:ext cx="3352799" cy="1904379"/>
          </a:xfrm>
          <a:prstGeom prst="rect">
            <a:avLst/>
          </a:prstGeom>
          <a:ln w="12700"/>
        </p:spPr>
        <p:style>
          <a:lnRef idx="2">
            <a:schemeClr val="dk1"/>
          </a:lnRef>
          <a:fillRef idx="1">
            <a:schemeClr val="lt1"/>
          </a:fillRef>
          <a:effectRef idx="0">
            <a:schemeClr val="dk1"/>
          </a:effectRef>
          <a:fontRef idx="minor">
            <a:schemeClr val="dk1"/>
          </a:fontRef>
        </p:style>
        <p:txBody>
          <a:bodyPr vert="vert270" wrap="square" rtlCol="0" anchor="t" anchorCtr="1"/>
          <a:lstStyle/>
          <a:p>
            <a:pPr algn="just"/>
            <a:endParaRPr lang="en-GB" dirty="0"/>
          </a:p>
        </p:txBody>
      </p:sp>
      <p:sp>
        <p:nvSpPr>
          <p:cNvPr id="39" name="Rectangle 38"/>
          <p:cNvSpPr/>
          <p:nvPr/>
        </p:nvSpPr>
        <p:spPr>
          <a:xfrm>
            <a:off x="1115438" y="1819981"/>
            <a:ext cx="3352799" cy="95919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noAutofit/>
          </a:bodyPr>
          <a:lstStyle/>
          <a:p>
            <a:pPr algn="ctr"/>
            <a:r>
              <a:rPr lang="en-GB" dirty="0" smtClean="0">
                <a:ln w="3175">
                  <a:solidFill>
                    <a:schemeClr val="tx1"/>
                  </a:solidFill>
                </a:ln>
                <a:solidFill>
                  <a:schemeClr val="tx1"/>
                </a:solidFill>
              </a:rPr>
              <a:t>STREAM API</a:t>
            </a:r>
            <a:endParaRPr lang="en-GB" dirty="0">
              <a:ln w="3175">
                <a:solidFill>
                  <a:schemeClr val="tx1"/>
                </a:solidFill>
              </a:ln>
              <a:solidFill>
                <a:schemeClr val="tx1"/>
              </a:solidFill>
            </a:endParaRPr>
          </a:p>
        </p:txBody>
      </p:sp>
      <p:sp>
        <p:nvSpPr>
          <p:cNvPr id="68" name="Rectangle 67"/>
          <p:cNvSpPr/>
          <p:nvPr/>
        </p:nvSpPr>
        <p:spPr>
          <a:xfrm>
            <a:off x="1115438" y="2781978"/>
            <a:ext cx="881388" cy="937109"/>
          </a:xfrm>
          <a:prstGeom prst="rect">
            <a:avLst/>
          </a:prstGeom>
          <a:solidFill>
            <a:srgbClr val="0071C5"/>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noAutofit/>
          </a:bodyPr>
          <a:lstStyle/>
          <a:p>
            <a:pPr algn="ctr"/>
            <a:r>
              <a:rPr lang="en-GB" sz="1400" dirty="0" smtClean="0">
                <a:ln w="3175">
                  <a:solidFill>
                    <a:schemeClr val="tx1"/>
                  </a:solidFill>
                </a:ln>
                <a:solidFill>
                  <a:schemeClr val="tx1"/>
                </a:solidFill>
              </a:rPr>
              <a:t>CONFIG</a:t>
            </a:r>
            <a:r>
              <a:rPr lang="en-GB" dirty="0" smtClean="0">
                <a:ln w="3175">
                  <a:solidFill>
                    <a:schemeClr val="tx1"/>
                  </a:solidFill>
                </a:ln>
                <a:solidFill>
                  <a:schemeClr val="tx1"/>
                </a:solidFill>
              </a:rPr>
              <a:t> API</a:t>
            </a:r>
            <a:endParaRPr lang="en-GB" dirty="0">
              <a:ln w="3175">
                <a:solidFill>
                  <a:schemeClr val="tx1"/>
                </a:solidFill>
              </a:ln>
              <a:solidFill>
                <a:schemeClr val="tx1"/>
              </a:solidFill>
            </a:endParaRPr>
          </a:p>
        </p:txBody>
      </p:sp>
      <p:sp>
        <p:nvSpPr>
          <p:cNvPr id="80" name="Rectangle 79"/>
          <p:cNvSpPr/>
          <p:nvPr/>
        </p:nvSpPr>
        <p:spPr>
          <a:xfrm>
            <a:off x="2003898" y="2781978"/>
            <a:ext cx="2464341" cy="936507"/>
          </a:xfrm>
          <a:prstGeom prst="rect">
            <a:avLst/>
          </a:prstGeom>
          <a:solidFill>
            <a:srgbClr val="0071C5"/>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noAutofit/>
          </a:bodyPr>
          <a:lstStyle/>
          <a:p>
            <a:pPr algn="ctr"/>
            <a:r>
              <a:rPr lang="en-GB" dirty="0" smtClean="0">
                <a:ln w="3175">
                  <a:solidFill>
                    <a:schemeClr val="tx1"/>
                  </a:solidFill>
                </a:ln>
                <a:solidFill>
                  <a:schemeClr val="tx1"/>
                </a:solidFill>
              </a:rPr>
              <a:t>PKT IO API</a:t>
            </a:r>
            <a:endParaRPr lang="en-GB" dirty="0">
              <a:ln w="3175">
                <a:solidFill>
                  <a:schemeClr val="tx1"/>
                </a:solidFill>
              </a:ln>
              <a:solidFill>
                <a:schemeClr val="tx1"/>
              </a:solidFill>
            </a:endParaRPr>
          </a:p>
        </p:txBody>
      </p:sp>
      <p:sp>
        <p:nvSpPr>
          <p:cNvPr id="81" name="TextBox 80"/>
          <p:cNvSpPr txBox="1"/>
          <p:nvPr/>
        </p:nvSpPr>
        <p:spPr>
          <a:xfrm>
            <a:off x="3706889" y="3444365"/>
            <a:ext cx="555585" cy="169279"/>
          </a:xfrm>
          <a:prstGeom prst="rect">
            <a:avLst/>
          </a:prstGeom>
          <a:noFill/>
        </p:spPr>
        <p:txBody>
          <a:bodyPr vert="horz" wrap="square" lIns="0" tIns="0" rIns="0" bIns="0" rtlCol="0">
            <a:spAutoFit/>
          </a:bodyPr>
          <a:lstStyle/>
          <a:p>
            <a:pPr algn="ctr"/>
            <a:r>
              <a:rPr lang="en-US" sz="1100" dirty="0" err="1" smtClean="0"/>
              <a:t>tle_dev</a:t>
            </a:r>
            <a:endParaRPr lang="en-GB" sz="1100" dirty="0" err="1" smtClean="0"/>
          </a:p>
        </p:txBody>
      </p:sp>
      <p:sp>
        <p:nvSpPr>
          <p:cNvPr id="231" name="Rectangle 230"/>
          <p:cNvSpPr/>
          <p:nvPr/>
        </p:nvSpPr>
        <p:spPr>
          <a:xfrm>
            <a:off x="4861366" y="1102116"/>
            <a:ext cx="3825433" cy="3960058"/>
          </a:xfrm>
          <a:prstGeom prst="rect">
            <a:avLst/>
          </a:prstGeom>
        </p:spPr>
        <p:txBody>
          <a:bodyPr wrap="square">
            <a:spAutoFit/>
          </a:bodyPr>
          <a:lstStyle/>
          <a:p>
            <a:pPr marL="225425" lvl="1" indent="-225425">
              <a:lnSpc>
                <a:spcPts val="1700"/>
              </a:lnSpc>
              <a:spcBef>
                <a:spcPts val="1200"/>
              </a:spcBef>
              <a:buFont typeface="Wingdings" charset="2"/>
              <a:buChar char="§"/>
            </a:pPr>
            <a:r>
              <a:rPr lang="en-US" sz="1600" i="1" dirty="0" smtClean="0">
                <a:solidFill>
                  <a:srgbClr val="003C71"/>
                </a:solidFill>
                <a:cs typeface="Arial" panose="020B0604020202020204" pitchFamily="34" charset="0"/>
              </a:rPr>
              <a:t>Each TLDK</a:t>
            </a:r>
            <a:r>
              <a:rPr lang="en-US" sz="1600" dirty="0" smtClean="0">
                <a:solidFill>
                  <a:srgbClr val="003C71"/>
                </a:solidFill>
                <a:cs typeface="Arial" panose="020B0604020202020204" pitchFamily="34" charset="0"/>
              </a:rPr>
              <a:t> context operates independently.</a:t>
            </a:r>
          </a:p>
          <a:p>
            <a:pPr marL="225425" lvl="1" indent="-225425">
              <a:lnSpc>
                <a:spcPts val="1700"/>
              </a:lnSpc>
              <a:spcBef>
                <a:spcPts val="1200"/>
              </a:spcBef>
              <a:buFont typeface="Wingdings" charset="2"/>
              <a:buChar char="§"/>
            </a:pPr>
            <a:r>
              <a:rPr lang="en-US" sz="1600" dirty="0" smtClean="0">
                <a:solidFill>
                  <a:srgbClr val="003C71"/>
                </a:solidFill>
                <a:cs typeface="Arial" panose="020B0604020202020204" pitchFamily="34" charset="0"/>
              </a:rPr>
              <a:t>API can be logically divided into:</a:t>
            </a:r>
            <a:endParaRPr lang="en-US" sz="1600" dirty="0">
              <a:solidFill>
                <a:srgbClr val="003C71"/>
              </a:solidFill>
              <a:cs typeface="Arial" panose="020B0604020202020204" pitchFamily="34" charset="0"/>
            </a:endParaRPr>
          </a:p>
          <a:p>
            <a:pPr marL="571500" lvl="2" indent="-228600">
              <a:lnSpc>
                <a:spcPts val="1700"/>
              </a:lnSpc>
              <a:spcBef>
                <a:spcPts val="800"/>
              </a:spcBef>
              <a:buFont typeface="Intel Clear" panose="020B0604020203020204" pitchFamily="34" charset="0"/>
              <a:buChar char="–"/>
            </a:pPr>
            <a:r>
              <a:rPr lang="en-US" sz="1400" dirty="0" smtClean="0">
                <a:solidFill>
                  <a:srgbClr val="003C71"/>
                </a:solidFill>
                <a:cs typeface="Arial" panose="020B0604020202020204" pitchFamily="34" charset="0"/>
              </a:rPr>
              <a:t>Back-End (BE): </a:t>
            </a:r>
          </a:p>
          <a:p>
            <a:pPr marL="1028700" lvl="3" indent="-228600">
              <a:lnSpc>
                <a:spcPts val="1700"/>
              </a:lnSpc>
              <a:spcBef>
                <a:spcPts val="800"/>
              </a:spcBef>
              <a:buFont typeface="Intel Clear" panose="020B0604020203020204" pitchFamily="34" charset="0"/>
              <a:buChar char="–"/>
            </a:pPr>
            <a:r>
              <a:rPr lang="en-US" sz="1400" i="1" dirty="0" err="1" smtClean="0">
                <a:solidFill>
                  <a:srgbClr val="003C71"/>
                </a:solidFill>
                <a:cs typeface="Arial" panose="020B0604020202020204" pitchFamily="34" charset="0"/>
              </a:rPr>
              <a:t>Config</a:t>
            </a:r>
            <a:r>
              <a:rPr lang="en-US" sz="1400" i="1" dirty="0" smtClean="0">
                <a:solidFill>
                  <a:srgbClr val="003C71"/>
                </a:solidFill>
                <a:cs typeface="Arial" panose="020B0604020202020204" pitchFamily="34" charset="0"/>
              </a:rPr>
              <a:t> API (dev add/remove).</a:t>
            </a:r>
          </a:p>
          <a:p>
            <a:pPr marL="1028700" lvl="3" indent="-228600">
              <a:lnSpc>
                <a:spcPts val="1700"/>
              </a:lnSpc>
              <a:spcBef>
                <a:spcPts val="800"/>
              </a:spcBef>
              <a:buFont typeface="Intel Clear" panose="020B0604020203020204" pitchFamily="34" charset="0"/>
              <a:buChar char="–"/>
            </a:pPr>
            <a:r>
              <a:rPr lang="en-IE" sz="1400" i="1" dirty="0" smtClean="0">
                <a:solidFill>
                  <a:srgbClr val="003C71"/>
                </a:solidFill>
                <a:cs typeface="Arial" panose="020B0604020202020204" pitchFamily="34" charset="0"/>
              </a:rPr>
              <a:t>PKT IO (RX/TX bulk). </a:t>
            </a:r>
            <a:endParaRPr lang="en-US" sz="1400" i="1" dirty="0" smtClean="0">
              <a:solidFill>
                <a:srgbClr val="003C71"/>
              </a:solidFill>
              <a:cs typeface="Arial" panose="020B0604020202020204" pitchFamily="34" charset="0"/>
            </a:endParaRPr>
          </a:p>
          <a:p>
            <a:pPr marL="571500" lvl="2" indent="-228600">
              <a:lnSpc>
                <a:spcPts val="1700"/>
              </a:lnSpc>
              <a:spcBef>
                <a:spcPts val="800"/>
              </a:spcBef>
              <a:buFont typeface="Intel Clear" panose="020B0604020203020204" pitchFamily="34" charset="0"/>
              <a:buChar char="–"/>
            </a:pPr>
            <a:r>
              <a:rPr lang="en-US" sz="1400" dirty="0" smtClean="0">
                <a:solidFill>
                  <a:srgbClr val="003C71"/>
                </a:solidFill>
                <a:cs typeface="Arial" panose="020B0604020202020204" pitchFamily="34" charset="0"/>
              </a:rPr>
              <a:t>Front-End (FE): </a:t>
            </a:r>
          </a:p>
          <a:p>
            <a:pPr marL="1028700" lvl="3" indent="-228600">
              <a:lnSpc>
                <a:spcPts val="1700"/>
              </a:lnSpc>
              <a:spcBef>
                <a:spcPts val="800"/>
              </a:spcBef>
              <a:buFont typeface="Intel Clear" panose="020B0604020203020204" pitchFamily="34" charset="0"/>
              <a:buChar char="–"/>
            </a:pPr>
            <a:r>
              <a:rPr lang="en-US" sz="1400" i="1" dirty="0" smtClean="0">
                <a:solidFill>
                  <a:srgbClr val="003C71"/>
                </a:solidFill>
                <a:cs typeface="Arial" panose="020B0604020202020204" pitchFamily="34" charset="0"/>
              </a:rPr>
              <a:t>stream control and IO (open(), close(), listen(), </a:t>
            </a:r>
            <a:r>
              <a:rPr lang="en-US" sz="1400" i="1" dirty="0" err="1" smtClean="0">
                <a:solidFill>
                  <a:srgbClr val="003C71"/>
                </a:solidFill>
                <a:cs typeface="Arial" panose="020B0604020202020204" pitchFamily="34" charset="0"/>
              </a:rPr>
              <a:t>recv</a:t>
            </a:r>
            <a:r>
              <a:rPr lang="en-US" sz="1400" i="1" dirty="0" smtClean="0">
                <a:solidFill>
                  <a:srgbClr val="003C71"/>
                </a:solidFill>
                <a:cs typeface="Arial" panose="020B0604020202020204" pitchFamily="34" charset="0"/>
              </a:rPr>
              <a:t>(), send(), etc.).</a:t>
            </a:r>
            <a:r>
              <a:rPr lang="en-US" sz="1400" dirty="0" smtClean="0">
                <a:solidFill>
                  <a:srgbClr val="003C71"/>
                </a:solidFill>
                <a:cs typeface="Arial" panose="020B0604020202020204" pitchFamily="34" charset="0"/>
              </a:rPr>
              <a:t> </a:t>
            </a:r>
            <a:endParaRPr lang="en-US" sz="1400" dirty="0">
              <a:solidFill>
                <a:srgbClr val="003C71"/>
              </a:solidFill>
              <a:cs typeface="Arial" panose="020B0604020202020204" pitchFamily="34" charset="0"/>
            </a:endParaRPr>
          </a:p>
          <a:p>
            <a:pPr marL="225425" lvl="1" indent="-225425">
              <a:lnSpc>
                <a:spcPts val="1700"/>
              </a:lnSpc>
              <a:spcBef>
                <a:spcPts val="1200"/>
              </a:spcBef>
              <a:buFont typeface="Wingdings" charset="2"/>
              <a:buChar char="§"/>
            </a:pPr>
            <a:r>
              <a:rPr lang="en-US" sz="1600" dirty="0" smtClean="0">
                <a:solidFill>
                  <a:srgbClr val="003C71"/>
                </a:solidFill>
                <a:cs typeface="Arial" panose="020B0604020202020204" pitchFamily="34" charset="0"/>
              </a:rPr>
              <a:t>BE API is not thread-safe.</a:t>
            </a:r>
          </a:p>
          <a:p>
            <a:pPr marL="225425" lvl="1" indent="-225425">
              <a:lnSpc>
                <a:spcPts val="1700"/>
              </a:lnSpc>
              <a:spcBef>
                <a:spcPts val="1200"/>
              </a:spcBef>
              <a:buFont typeface="Wingdings" charset="2"/>
              <a:buChar char="§"/>
            </a:pPr>
            <a:r>
              <a:rPr lang="en-US" sz="1600" dirty="0" smtClean="0">
                <a:solidFill>
                  <a:srgbClr val="003C71"/>
                </a:solidFill>
                <a:cs typeface="Arial" panose="020B0604020202020204" pitchFamily="34" charset="0"/>
              </a:rPr>
              <a:t>FE API is thread-safe.</a:t>
            </a:r>
            <a:endParaRPr lang="en-US" sz="1600" dirty="0">
              <a:solidFill>
                <a:srgbClr val="003C71"/>
              </a:solidFill>
              <a:cs typeface="Arial" panose="020B0604020202020204" pitchFamily="34" charset="0"/>
            </a:endParaRPr>
          </a:p>
          <a:p>
            <a:endParaRPr lang="en-US" dirty="0"/>
          </a:p>
        </p:txBody>
      </p:sp>
      <p:sp>
        <p:nvSpPr>
          <p:cNvPr id="71" name="Rectangle 70"/>
          <p:cNvSpPr/>
          <p:nvPr/>
        </p:nvSpPr>
        <p:spPr>
          <a:xfrm>
            <a:off x="3706890" y="3608414"/>
            <a:ext cx="555585" cy="16811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9" name="Rectangle 78"/>
          <p:cNvSpPr/>
          <p:nvPr/>
        </p:nvSpPr>
        <p:spPr>
          <a:xfrm>
            <a:off x="2958927" y="3603912"/>
            <a:ext cx="555585" cy="16811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1" name="Rectangle 90"/>
          <p:cNvSpPr/>
          <p:nvPr/>
        </p:nvSpPr>
        <p:spPr>
          <a:xfrm>
            <a:off x="2220237" y="3610641"/>
            <a:ext cx="555585" cy="16811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2" name="TextBox 91"/>
          <p:cNvSpPr txBox="1"/>
          <p:nvPr/>
        </p:nvSpPr>
        <p:spPr>
          <a:xfrm>
            <a:off x="2954740" y="3445691"/>
            <a:ext cx="555585" cy="169279"/>
          </a:xfrm>
          <a:prstGeom prst="rect">
            <a:avLst/>
          </a:prstGeom>
          <a:noFill/>
        </p:spPr>
        <p:txBody>
          <a:bodyPr vert="horz" wrap="square" lIns="0" tIns="0" rIns="0" bIns="0" rtlCol="0">
            <a:spAutoFit/>
          </a:bodyPr>
          <a:lstStyle/>
          <a:p>
            <a:pPr algn="ctr"/>
            <a:r>
              <a:rPr lang="en-US" sz="1100" dirty="0" err="1" smtClean="0"/>
              <a:t>tle_dev</a:t>
            </a:r>
            <a:endParaRPr lang="en-GB" sz="1100" dirty="0" err="1" smtClean="0"/>
          </a:p>
        </p:txBody>
      </p:sp>
      <p:sp>
        <p:nvSpPr>
          <p:cNvPr id="93" name="TextBox 92"/>
          <p:cNvSpPr txBox="1"/>
          <p:nvPr/>
        </p:nvSpPr>
        <p:spPr>
          <a:xfrm>
            <a:off x="2220237" y="3455769"/>
            <a:ext cx="548029" cy="169277"/>
          </a:xfrm>
          <a:prstGeom prst="rect">
            <a:avLst/>
          </a:prstGeom>
          <a:noFill/>
        </p:spPr>
        <p:txBody>
          <a:bodyPr vert="horz" wrap="square" lIns="0" tIns="0" rIns="0" bIns="0" rtlCol="0">
            <a:spAutoFit/>
          </a:bodyPr>
          <a:lstStyle/>
          <a:p>
            <a:pPr algn="ctr"/>
            <a:r>
              <a:rPr lang="en-US" sz="1100" dirty="0" err="1" smtClean="0"/>
              <a:t>tle_dev</a:t>
            </a:r>
            <a:endParaRPr lang="en-GB" sz="1100" dirty="0" err="1" smtClean="0"/>
          </a:p>
        </p:txBody>
      </p:sp>
      <p:sp>
        <p:nvSpPr>
          <p:cNvPr id="7" name="Rectangle 6"/>
          <p:cNvSpPr/>
          <p:nvPr/>
        </p:nvSpPr>
        <p:spPr>
          <a:xfrm>
            <a:off x="1115438" y="4089993"/>
            <a:ext cx="3352800" cy="45058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IE" dirty="0" smtClean="0"/>
              <a:t>DPDK + L2/L3 SW</a:t>
            </a:r>
            <a:endParaRPr lang="en-US" dirty="0"/>
          </a:p>
        </p:txBody>
      </p:sp>
      <p:sp>
        <p:nvSpPr>
          <p:cNvPr id="9" name="Rectangle 8"/>
          <p:cNvSpPr/>
          <p:nvPr/>
        </p:nvSpPr>
        <p:spPr>
          <a:xfrm>
            <a:off x="276440" y="1494572"/>
            <a:ext cx="680871" cy="3046002"/>
          </a:xfrm>
          <a:prstGeom prst="rect">
            <a:avLst/>
          </a:prstGeom>
          <a:solidFill>
            <a:schemeClr val="bg1">
              <a:lumMod val="75000"/>
            </a:schemeClr>
          </a:solidFill>
          <a:ln>
            <a:noFill/>
          </a:ln>
        </p:spPr>
        <p:style>
          <a:lnRef idx="2">
            <a:schemeClr val="accent5"/>
          </a:lnRef>
          <a:fillRef idx="1">
            <a:schemeClr val="lt1"/>
          </a:fillRef>
          <a:effectRef idx="0">
            <a:schemeClr val="accent5"/>
          </a:effectRef>
          <a:fontRef idx="minor">
            <a:schemeClr val="dk1"/>
          </a:fontRef>
        </p:style>
        <p:txBody>
          <a:bodyPr vert="vert" rtlCol="0" anchor="ctr"/>
          <a:lstStyle/>
          <a:p>
            <a:pPr algn="ctr"/>
            <a:r>
              <a:rPr lang="en-IE" dirty="0" err="1">
                <a:solidFill>
                  <a:schemeClr val="bg1"/>
                </a:solidFill>
              </a:rPr>
              <a:t>i</a:t>
            </a:r>
            <a:r>
              <a:rPr lang="en-IE" dirty="0" err="1" smtClean="0">
                <a:solidFill>
                  <a:schemeClr val="bg1"/>
                </a:solidFill>
              </a:rPr>
              <a:t>nit</a:t>
            </a:r>
            <a:r>
              <a:rPr lang="en-IE" dirty="0" smtClean="0">
                <a:solidFill>
                  <a:schemeClr val="bg1"/>
                </a:solidFill>
              </a:rPr>
              <a:t>/configure</a:t>
            </a:r>
            <a:endParaRPr lang="en-US" dirty="0">
              <a:solidFill>
                <a:schemeClr val="bg1"/>
              </a:solidFill>
            </a:endParaRPr>
          </a:p>
        </p:txBody>
      </p:sp>
      <p:cxnSp>
        <p:nvCxnSpPr>
          <p:cNvPr id="11" name="Straight Arrow Connector 10"/>
          <p:cNvCxnSpPr/>
          <p:nvPr/>
        </p:nvCxnSpPr>
        <p:spPr>
          <a:xfrm flipV="1">
            <a:off x="977387" y="3352800"/>
            <a:ext cx="124986" cy="7088"/>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983172" y="4302137"/>
            <a:ext cx="132266" cy="13147"/>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270487" y="778968"/>
            <a:ext cx="4197750" cy="56782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IE" dirty="0" smtClean="0"/>
              <a:t>Application level</a:t>
            </a:r>
            <a:endParaRPr lang="en-US" dirty="0"/>
          </a:p>
        </p:txBody>
      </p:sp>
      <p:cxnSp>
        <p:nvCxnSpPr>
          <p:cNvPr id="19" name="Straight Arrow Connector 18"/>
          <p:cNvCxnSpPr>
            <a:endCxn id="9" idx="0"/>
          </p:cNvCxnSpPr>
          <p:nvPr/>
        </p:nvCxnSpPr>
        <p:spPr>
          <a:xfrm>
            <a:off x="616688" y="1346791"/>
            <a:ext cx="188" cy="147781"/>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00" name="Rectangle 99"/>
          <p:cNvSpPr/>
          <p:nvPr/>
        </p:nvSpPr>
        <p:spPr>
          <a:xfrm>
            <a:off x="3706888" y="1766179"/>
            <a:ext cx="555585" cy="168110"/>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1" name="Rectangle 100"/>
          <p:cNvSpPr/>
          <p:nvPr/>
        </p:nvSpPr>
        <p:spPr>
          <a:xfrm>
            <a:off x="1306851" y="1767503"/>
            <a:ext cx="555585" cy="168110"/>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2" name="Rectangle 101"/>
          <p:cNvSpPr/>
          <p:nvPr/>
        </p:nvSpPr>
        <p:spPr>
          <a:xfrm>
            <a:off x="2945296" y="1766179"/>
            <a:ext cx="555585" cy="168110"/>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3" name="Rectangle 102"/>
          <p:cNvSpPr/>
          <p:nvPr/>
        </p:nvSpPr>
        <p:spPr>
          <a:xfrm>
            <a:off x="2126073" y="1759450"/>
            <a:ext cx="555585" cy="168110"/>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4" name="TextBox 103"/>
          <p:cNvSpPr txBox="1"/>
          <p:nvPr/>
        </p:nvSpPr>
        <p:spPr>
          <a:xfrm>
            <a:off x="1243059" y="1934290"/>
            <a:ext cx="689975" cy="169277"/>
          </a:xfrm>
          <a:prstGeom prst="rect">
            <a:avLst/>
          </a:prstGeom>
          <a:noFill/>
        </p:spPr>
        <p:txBody>
          <a:bodyPr vert="horz" wrap="square" lIns="0" tIns="0" rIns="0" bIns="0" rtlCol="0">
            <a:spAutoFit/>
          </a:bodyPr>
          <a:lstStyle/>
          <a:p>
            <a:pPr algn="ctr"/>
            <a:r>
              <a:rPr lang="en-US" sz="1100" dirty="0" err="1" smtClean="0"/>
              <a:t>tle_stream</a:t>
            </a:r>
            <a:endParaRPr lang="en-GB" sz="1100" dirty="0" err="1" smtClean="0"/>
          </a:p>
        </p:txBody>
      </p:sp>
      <p:sp>
        <p:nvSpPr>
          <p:cNvPr id="105" name="TextBox 104"/>
          <p:cNvSpPr txBox="1"/>
          <p:nvPr/>
        </p:nvSpPr>
        <p:spPr>
          <a:xfrm>
            <a:off x="2051906" y="1927560"/>
            <a:ext cx="689975" cy="169277"/>
          </a:xfrm>
          <a:prstGeom prst="rect">
            <a:avLst/>
          </a:prstGeom>
          <a:noFill/>
        </p:spPr>
        <p:txBody>
          <a:bodyPr vert="horz" wrap="square" lIns="0" tIns="0" rIns="0" bIns="0" rtlCol="0">
            <a:spAutoFit/>
          </a:bodyPr>
          <a:lstStyle/>
          <a:p>
            <a:pPr algn="ctr"/>
            <a:r>
              <a:rPr lang="en-US" sz="1100" dirty="0" err="1" smtClean="0"/>
              <a:t>tle_stream</a:t>
            </a:r>
            <a:endParaRPr lang="en-GB" sz="1100" dirty="0" err="1" smtClean="0"/>
          </a:p>
        </p:txBody>
      </p:sp>
      <p:sp>
        <p:nvSpPr>
          <p:cNvPr id="106" name="TextBox 105"/>
          <p:cNvSpPr txBox="1"/>
          <p:nvPr/>
        </p:nvSpPr>
        <p:spPr>
          <a:xfrm>
            <a:off x="2885832" y="1927560"/>
            <a:ext cx="689975" cy="169277"/>
          </a:xfrm>
          <a:prstGeom prst="rect">
            <a:avLst/>
          </a:prstGeom>
          <a:noFill/>
        </p:spPr>
        <p:txBody>
          <a:bodyPr vert="horz" wrap="square" lIns="0" tIns="0" rIns="0" bIns="0" rtlCol="0">
            <a:spAutoFit/>
          </a:bodyPr>
          <a:lstStyle/>
          <a:p>
            <a:pPr algn="ctr"/>
            <a:r>
              <a:rPr lang="en-US" sz="1100" dirty="0" err="1" smtClean="0"/>
              <a:t>tle_stream</a:t>
            </a:r>
            <a:endParaRPr lang="en-GB" sz="1100" dirty="0" err="1" smtClean="0"/>
          </a:p>
        </p:txBody>
      </p:sp>
      <p:sp>
        <p:nvSpPr>
          <p:cNvPr id="109" name="TextBox 108"/>
          <p:cNvSpPr txBox="1"/>
          <p:nvPr/>
        </p:nvSpPr>
        <p:spPr>
          <a:xfrm>
            <a:off x="3638122" y="1936380"/>
            <a:ext cx="689975" cy="169277"/>
          </a:xfrm>
          <a:prstGeom prst="rect">
            <a:avLst/>
          </a:prstGeom>
          <a:noFill/>
        </p:spPr>
        <p:txBody>
          <a:bodyPr vert="horz" wrap="square" lIns="0" tIns="0" rIns="0" bIns="0" rtlCol="0">
            <a:spAutoFit/>
          </a:bodyPr>
          <a:lstStyle/>
          <a:p>
            <a:pPr algn="ctr"/>
            <a:r>
              <a:rPr lang="en-US" sz="1100" dirty="0" err="1" smtClean="0"/>
              <a:t>tle_stream</a:t>
            </a:r>
            <a:endParaRPr lang="en-GB" sz="1100" dirty="0" err="1" smtClean="0"/>
          </a:p>
        </p:txBody>
      </p:sp>
      <p:cxnSp>
        <p:nvCxnSpPr>
          <p:cNvPr id="26" name="Straight Connector 25"/>
          <p:cNvCxnSpPr/>
          <p:nvPr/>
        </p:nvCxnSpPr>
        <p:spPr>
          <a:xfrm>
            <a:off x="1115438" y="2776189"/>
            <a:ext cx="3745928" cy="1007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flipH="1">
            <a:off x="4487080" y="1816912"/>
            <a:ext cx="169277" cy="959277"/>
          </a:xfrm>
          <a:prstGeom prst="rect">
            <a:avLst/>
          </a:prstGeom>
          <a:solidFill>
            <a:schemeClr val="bg1"/>
          </a:solidFill>
        </p:spPr>
        <p:txBody>
          <a:bodyPr vert="vert270" wrap="square" lIns="0" tIns="0" rIns="0" bIns="0" rtlCol="0" anchor="ctr" anchorCtr="1">
            <a:spAutoFit/>
          </a:bodyPr>
          <a:lstStyle/>
          <a:p>
            <a:r>
              <a:rPr lang="en-US" sz="1100" i="1" dirty="0" smtClean="0">
                <a:solidFill>
                  <a:srgbClr val="00B050"/>
                </a:solidFill>
              </a:rPr>
              <a:t>FRONT END</a:t>
            </a:r>
          </a:p>
        </p:txBody>
      </p:sp>
      <p:sp>
        <p:nvSpPr>
          <p:cNvPr id="111" name="TextBox 110"/>
          <p:cNvSpPr txBox="1"/>
          <p:nvPr/>
        </p:nvSpPr>
        <p:spPr>
          <a:xfrm flipH="1">
            <a:off x="4480939" y="2792050"/>
            <a:ext cx="169277" cy="959277"/>
          </a:xfrm>
          <a:prstGeom prst="rect">
            <a:avLst/>
          </a:prstGeom>
          <a:solidFill>
            <a:schemeClr val="bg1"/>
          </a:solidFill>
        </p:spPr>
        <p:txBody>
          <a:bodyPr vert="vert270" wrap="square" lIns="0" tIns="0" rIns="0" bIns="0" rtlCol="0" anchor="ctr" anchorCtr="1">
            <a:spAutoFit/>
          </a:bodyPr>
          <a:lstStyle/>
          <a:p>
            <a:r>
              <a:rPr lang="en-US" sz="1100" i="1" dirty="0" smtClean="0">
                <a:solidFill>
                  <a:srgbClr val="0070C0"/>
                </a:solidFill>
              </a:rPr>
              <a:t>BACK</a:t>
            </a:r>
            <a:r>
              <a:rPr lang="en-US" sz="1100" i="1" dirty="0" smtClean="0">
                <a:solidFill>
                  <a:srgbClr val="00B050"/>
                </a:solidFill>
              </a:rPr>
              <a:t> </a:t>
            </a:r>
            <a:r>
              <a:rPr lang="en-US" sz="1100" i="1" dirty="0" smtClean="0">
                <a:solidFill>
                  <a:srgbClr val="0070C0"/>
                </a:solidFill>
              </a:rPr>
              <a:t>END</a:t>
            </a:r>
            <a:endParaRPr lang="en-US" dirty="0">
              <a:solidFill>
                <a:srgbClr val="0070C0"/>
              </a:solidFill>
            </a:endParaRPr>
          </a:p>
        </p:txBody>
      </p:sp>
    </p:spTree>
    <p:extLst>
      <p:ext uri="{BB962C8B-B14F-4D97-AF65-F5344CB8AC3E}">
        <p14:creationId xmlns:p14="http://schemas.microsoft.com/office/powerpoint/2010/main" val="386836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Rounded Rectangle 211"/>
          <p:cNvSpPr/>
          <p:nvPr/>
        </p:nvSpPr>
        <p:spPr>
          <a:xfrm>
            <a:off x="5110738" y="3443692"/>
            <a:ext cx="1377115" cy="40528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25" name="Rounded Rectangle 124"/>
          <p:cNvSpPr/>
          <p:nvPr/>
        </p:nvSpPr>
        <p:spPr>
          <a:xfrm>
            <a:off x="5295022" y="1090385"/>
            <a:ext cx="2211572" cy="40528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26" name="TextBox 125"/>
          <p:cNvSpPr txBox="1"/>
          <p:nvPr/>
        </p:nvSpPr>
        <p:spPr>
          <a:xfrm>
            <a:off x="5113602" y="1032345"/>
            <a:ext cx="169277" cy="523058"/>
          </a:xfrm>
          <a:prstGeom prst="rect">
            <a:avLst/>
          </a:prstGeom>
          <a:noFill/>
        </p:spPr>
        <p:txBody>
          <a:bodyPr vert="vert270" wrap="square" lIns="0" tIns="0" rIns="0" bIns="0" rtlCol="0" anchor="ctr" anchorCtr="1">
            <a:spAutoFit/>
          </a:bodyPr>
          <a:lstStyle/>
          <a:p>
            <a:r>
              <a:rPr lang="en-US" sz="1100" i="1" dirty="0" smtClean="0"/>
              <a:t>CORE 1</a:t>
            </a:r>
          </a:p>
        </p:txBody>
      </p:sp>
      <p:sp>
        <p:nvSpPr>
          <p:cNvPr id="5" name="Slide Number Placeholder 4"/>
          <p:cNvSpPr>
            <a:spLocks noGrp="1"/>
          </p:cNvSpPr>
          <p:nvPr>
            <p:ph type="sldNum" sz="quarter" idx="12"/>
          </p:nvPr>
        </p:nvSpPr>
        <p:spPr/>
        <p:txBody>
          <a:bodyPr/>
          <a:lstStyle/>
          <a:p>
            <a:fld id="{EE2556C5-CE8C-6547-B838-EA80C61A4AF7}" type="slidenum">
              <a:rPr lang="en-US" smtClean="0"/>
              <a:pPr/>
              <a:t>8</a:t>
            </a:fld>
            <a:endParaRPr lang="en-US" dirty="0"/>
          </a:p>
        </p:txBody>
      </p:sp>
      <p:sp>
        <p:nvSpPr>
          <p:cNvPr id="6" name="Title 2"/>
          <p:cNvSpPr>
            <a:spLocks noGrp="1"/>
          </p:cNvSpPr>
          <p:nvPr>
            <p:ph type="title"/>
          </p:nvPr>
        </p:nvSpPr>
        <p:spPr>
          <a:xfrm>
            <a:off x="455613" y="308848"/>
            <a:ext cx="8228012" cy="470120"/>
          </a:xfrm>
        </p:spPr>
        <p:txBody>
          <a:bodyPr/>
          <a:lstStyle/>
          <a:p>
            <a:r>
              <a:rPr lang="en-US" dirty="0" smtClean="0"/>
              <a:t>Possible deployment scenarios</a:t>
            </a:r>
            <a:endParaRPr lang="en-US" dirty="0"/>
          </a:p>
        </p:txBody>
      </p:sp>
      <p:cxnSp>
        <p:nvCxnSpPr>
          <p:cNvPr id="4" name="Straight Connector 3"/>
          <p:cNvCxnSpPr/>
          <p:nvPr/>
        </p:nvCxnSpPr>
        <p:spPr>
          <a:xfrm>
            <a:off x="4564911" y="843516"/>
            <a:ext cx="14179" cy="367886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517451" y="2557574"/>
            <a:ext cx="8073656" cy="28353"/>
          </a:xfrm>
          <a:prstGeom prst="line">
            <a:avLst/>
          </a:prstGeom>
          <a:ln/>
        </p:spPr>
        <p:style>
          <a:lnRef idx="1">
            <a:schemeClr val="accent2"/>
          </a:lnRef>
          <a:fillRef idx="0">
            <a:schemeClr val="accent2"/>
          </a:fillRef>
          <a:effectRef idx="0">
            <a:schemeClr val="accent2"/>
          </a:effectRef>
          <a:fontRef idx="minor">
            <a:schemeClr val="tx1"/>
          </a:fontRef>
        </p:style>
      </p:cxnSp>
      <p:sp>
        <p:nvSpPr>
          <p:cNvPr id="13" name="Rounded Rectangle 12"/>
          <p:cNvSpPr/>
          <p:nvPr/>
        </p:nvSpPr>
        <p:spPr>
          <a:xfrm>
            <a:off x="1091609" y="1090385"/>
            <a:ext cx="2211572" cy="91562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4" name="Rectangle 13"/>
          <p:cNvSpPr/>
          <p:nvPr/>
        </p:nvSpPr>
        <p:spPr>
          <a:xfrm>
            <a:off x="1495646" y="1678462"/>
            <a:ext cx="1403497" cy="29771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0</a:t>
            </a:r>
            <a:endParaRPr lang="en-US" dirty="0">
              <a:solidFill>
                <a:schemeClr val="tx1"/>
              </a:solidFill>
            </a:endParaRPr>
          </a:p>
        </p:txBody>
      </p:sp>
      <p:sp>
        <p:nvSpPr>
          <p:cNvPr id="15" name="Rectangle 14"/>
          <p:cNvSpPr/>
          <p:nvPr/>
        </p:nvSpPr>
        <p:spPr>
          <a:xfrm>
            <a:off x="1318437" y="1183762"/>
            <a:ext cx="701749" cy="19847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stream</a:t>
            </a:r>
            <a:endParaRPr lang="en-US" sz="1200" dirty="0">
              <a:solidFill>
                <a:schemeClr val="tx1"/>
              </a:solidFill>
            </a:endParaRPr>
          </a:p>
        </p:txBody>
      </p:sp>
      <p:sp>
        <p:nvSpPr>
          <p:cNvPr id="91" name="Rectangle 90"/>
          <p:cNvSpPr/>
          <p:nvPr/>
        </p:nvSpPr>
        <p:spPr>
          <a:xfrm>
            <a:off x="2374604" y="1195703"/>
            <a:ext cx="701749" cy="19847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stream</a:t>
            </a:r>
            <a:endParaRPr lang="en-US" sz="1200" dirty="0">
              <a:solidFill>
                <a:schemeClr val="tx1"/>
              </a:solidFill>
            </a:endParaRPr>
          </a:p>
        </p:txBody>
      </p:sp>
      <p:cxnSp>
        <p:nvCxnSpPr>
          <p:cNvPr id="232" name="Straight Arrow Connector 231"/>
          <p:cNvCxnSpPr/>
          <p:nvPr/>
        </p:nvCxnSpPr>
        <p:spPr>
          <a:xfrm>
            <a:off x="2714847" y="1403498"/>
            <a:ext cx="0" cy="274964"/>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9" name="Straight Arrow Connector 108"/>
          <p:cNvCxnSpPr/>
          <p:nvPr/>
        </p:nvCxnSpPr>
        <p:spPr>
          <a:xfrm>
            <a:off x="1658679" y="1382236"/>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36" name="TextBox 235"/>
          <p:cNvSpPr txBox="1"/>
          <p:nvPr/>
        </p:nvSpPr>
        <p:spPr>
          <a:xfrm>
            <a:off x="915763" y="1212111"/>
            <a:ext cx="169277" cy="793897"/>
          </a:xfrm>
          <a:prstGeom prst="rect">
            <a:avLst/>
          </a:prstGeom>
          <a:noFill/>
        </p:spPr>
        <p:txBody>
          <a:bodyPr vert="vert270" wrap="square" lIns="0" tIns="0" rIns="0" bIns="0" rtlCol="0" anchor="ctr" anchorCtr="1">
            <a:spAutoFit/>
          </a:bodyPr>
          <a:lstStyle/>
          <a:p>
            <a:r>
              <a:rPr lang="en-US" sz="1100" i="1" dirty="0" smtClean="0"/>
              <a:t>CORE 0</a:t>
            </a:r>
          </a:p>
        </p:txBody>
      </p:sp>
      <p:sp>
        <p:nvSpPr>
          <p:cNvPr id="237" name="Rectangle 236"/>
          <p:cNvSpPr/>
          <p:nvPr/>
        </p:nvSpPr>
        <p:spPr>
          <a:xfrm>
            <a:off x="1192303" y="2131226"/>
            <a:ext cx="932754"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0</a:t>
            </a:r>
            <a:endParaRPr lang="en-US" dirty="0"/>
          </a:p>
        </p:txBody>
      </p:sp>
      <p:sp>
        <p:nvSpPr>
          <p:cNvPr id="110" name="Rectangle 109"/>
          <p:cNvSpPr/>
          <p:nvPr/>
        </p:nvSpPr>
        <p:spPr>
          <a:xfrm>
            <a:off x="2248470" y="2130637"/>
            <a:ext cx="932754"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1</a:t>
            </a:r>
            <a:endParaRPr lang="en-US" dirty="0"/>
          </a:p>
        </p:txBody>
      </p:sp>
      <p:sp>
        <p:nvSpPr>
          <p:cNvPr id="240" name="TextBox 239"/>
          <p:cNvSpPr txBox="1"/>
          <p:nvPr/>
        </p:nvSpPr>
        <p:spPr>
          <a:xfrm>
            <a:off x="517452" y="843516"/>
            <a:ext cx="3296092" cy="169277"/>
          </a:xfrm>
          <a:prstGeom prst="rect">
            <a:avLst/>
          </a:prstGeom>
          <a:noFill/>
        </p:spPr>
        <p:txBody>
          <a:bodyPr vert="horz" wrap="square" lIns="0" tIns="0" rIns="0" bIns="0" rtlCol="0">
            <a:spAutoFit/>
          </a:bodyPr>
          <a:lstStyle/>
          <a:p>
            <a:r>
              <a:rPr lang="en-US" sz="1100" dirty="0" smtClean="0">
                <a:solidFill>
                  <a:srgbClr val="003C71"/>
                </a:solidFill>
              </a:rPr>
              <a:t>1. one TLDK </a:t>
            </a:r>
            <a:r>
              <a:rPr lang="en-US" sz="1100" dirty="0" err="1" smtClean="0">
                <a:solidFill>
                  <a:srgbClr val="003C71"/>
                </a:solidFill>
              </a:rPr>
              <a:t>ctx</a:t>
            </a:r>
            <a:r>
              <a:rPr lang="en-US" sz="1100" dirty="0" smtClean="0">
                <a:solidFill>
                  <a:srgbClr val="003C71"/>
                </a:solidFill>
              </a:rPr>
              <a:t>, BE and FE on the same core</a:t>
            </a:r>
          </a:p>
        </p:txBody>
      </p:sp>
      <p:sp>
        <p:nvSpPr>
          <p:cNvPr id="116" name="Rounded Rectangle 115"/>
          <p:cNvSpPr/>
          <p:nvPr/>
        </p:nvSpPr>
        <p:spPr>
          <a:xfrm>
            <a:off x="5291477" y="1604276"/>
            <a:ext cx="2211572" cy="40528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17" name="Rectangle 116"/>
          <p:cNvSpPr/>
          <p:nvPr/>
        </p:nvSpPr>
        <p:spPr>
          <a:xfrm>
            <a:off x="5695514" y="1682014"/>
            <a:ext cx="1403497" cy="29771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0</a:t>
            </a:r>
            <a:endParaRPr lang="en-US" dirty="0">
              <a:solidFill>
                <a:schemeClr val="tx1"/>
              </a:solidFill>
            </a:endParaRPr>
          </a:p>
        </p:txBody>
      </p:sp>
      <p:sp>
        <p:nvSpPr>
          <p:cNvPr id="118" name="Rectangle 117"/>
          <p:cNvSpPr/>
          <p:nvPr/>
        </p:nvSpPr>
        <p:spPr>
          <a:xfrm>
            <a:off x="5518305" y="1201490"/>
            <a:ext cx="701749" cy="19847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stream</a:t>
            </a:r>
            <a:endParaRPr lang="en-US" sz="1200" dirty="0">
              <a:solidFill>
                <a:schemeClr val="tx1"/>
              </a:solidFill>
            </a:endParaRPr>
          </a:p>
        </p:txBody>
      </p:sp>
      <p:sp>
        <p:nvSpPr>
          <p:cNvPr id="119" name="Rectangle 118"/>
          <p:cNvSpPr/>
          <p:nvPr/>
        </p:nvSpPr>
        <p:spPr>
          <a:xfrm>
            <a:off x="6574472" y="1199255"/>
            <a:ext cx="701749" cy="19847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solidFill>
                  <a:schemeClr val="tx1"/>
                </a:solidFill>
              </a:rPr>
              <a:t>stream</a:t>
            </a:r>
            <a:endParaRPr lang="en-US" sz="1200" dirty="0">
              <a:solidFill>
                <a:schemeClr val="tx1"/>
              </a:solidFill>
            </a:endParaRPr>
          </a:p>
        </p:txBody>
      </p:sp>
      <p:cxnSp>
        <p:nvCxnSpPr>
          <p:cNvPr id="120" name="Straight Arrow Connector 119"/>
          <p:cNvCxnSpPr/>
          <p:nvPr/>
        </p:nvCxnSpPr>
        <p:spPr>
          <a:xfrm>
            <a:off x="6909720" y="1408091"/>
            <a:ext cx="4996" cy="273923"/>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1" name="Straight Arrow Connector 120"/>
          <p:cNvCxnSpPr/>
          <p:nvPr/>
        </p:nvCxnSpPr>
        <p:spPr>
          <a:xfrm>
            <a:off x="5858548" y="1403498"/>
            <a:ext cx="0" cy="27851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22" name="TextBox 121"/>
          <p:cNvSpPr txBox="1"/>
          <p:nvPr/>
        </p:nvSpPr>
        <p:spPr>
          <a:xfrm>
            <a:off x="5120738" y="1569657"/>
            <a:ext cx="169277" cy="523058"/>
          </a:xfrm>
          <a:prstGeom prst="rect">
            <a:avLst/>
          </a:prstGeom>
          <a:noFill/>
        </p:spPr>
        <p:txBody>
          <a:bodyPr vert="vert270" wrap="square" lIns="0" tIns="0" rIns="0" bIns="0" rtlCol="0" anchor="ctr" anchorCtr="1">
            <a:spAutoFit/>
          </a:bodyPr>
          <a:lstStyle/>
          <a:p>
            <a:r>
              <a:rPr lang="en-US" sz="1100" i="1" dirty="0" smtClean="0"/>
              <a:t>CORE 0</a:t>
            </a:r>
          </a:p>
        </p:txBody>
      </p:sp>
      <p:sp>
        <p:nvSpPr>
          <p:cNvPr id="123" name="Rectangle 122"/>
          <p:cNvSpPr/>
          <p:nvPr/>
        </p:nvSpPr>
        <p:spPr>
          <a:xfrm>
            <a:off x="5392171" y="2127334"/>
            <a:ext cx="932754"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0</a:t>
            </a:r>
            <a:endParaRPr lang="en-US" dirty="0"/>
          </a:p>
        </p:txBody>
      </p:sp>
      <p:sp>
        <p:nvSpPr>
          <p:cNvPr id="124" name="Rectangle 123"/>
          <p:cNvSpPr/>
          <p:nvPr/>
        </p:nvSpPr>
        <p:spPr>
          <a:xfrm>
            <a:off x="6443343" y="2130637"/>
            <a:ext cx="932754"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1</a:t>
            </a:r>
            <a:endParaRPr lang="en-US" dirty="0"/>
          </a:p>
        </p:txBody>
      </p:sp>
      <p:sp>
        <p:nvSpPr>
          <p:cNvPr id="128" name="TextBox 127"/>
          <p:cNvSpPr txBox="1"/>
          <p:nvPr/>
        </p:nvSpPr>
        <p:spPr>
          <a:xfrm>
            <a:off x="4749216" y="847120"/>
            <a:ext cx="3296092" cy="169277"/>
          </a:xfrm>
          <a:prstGeom prst="rect">
            <a:avLst/>
          </a:prstGeom>
          <a:noFill/>
        </p:spPr>
        <p:txBody>
          <a:bodyPr vert="horz" wrap="square" lIns="0" tIns="0" rIns="0" bIns="0" rtlCol="0">
            <a:spAutoFit/>
          </a:bodyPr>
          <a:lstStyle/>
          <a:p>
            <a:r>
              <a:rPr lang="en-US" sz="1100" dirty="0">
                <a:solidFill>
                  <a:srgbClr val="003C71"/>
                </a:solidFill>
              </a:rPr>
              <a:t>2</a:t>
            </a:r>
            <a:r>
              <a:rPr lang="en-US" sz="1100" dirty="0" smtClean="0">
                <a:solidFill>
                  <a:srgbClr val="003C71"/>
                </a:solidFill>
              </a:rPr>
              <a:t>. one TLDK </a:t>
            </a:r>
            <a:r>
              <a:rPr lang="en-US" sz="1100" dirty="0" err="1" smtClean="0">
                <a:solidFill>
                  <a:srgbClr val="003C71"/>
                </a:solidFill>
              </a:rPr>
              <a:t>ctx</a:t>
            </a:r>
            <a:r>
              <a:rPr lang="en-US" sz="1100" dirty="0" smtClean="0">
                <a:solidFill>
                  <a:srgbClr val="003C71"/>
                </a:solidFill>
              </a:rPr>
              <a:t>, BE and FE on different cores</a:t>
            </a:r>
          </a:p>
        </p:txBody>
      </p:sp>
      <p:cxnSp>
        <p:nvCxnSpPr>
          <p:cNvPr id="252" name="Straight Arrow Connector 251"/>
          <p:cNvCxnSpPr>
            <a:stCxn id="14" idx="2"/>
            <a:endCxn id="110" idx="0"/>
          </p:cNvCxnSpPr>
          <p:nvPr/>
        </p:nvCxnSpPr>
        <p:spPr>
          <a:xfrm>
            <a:off x="2197395" y="1976174"/>
            <a:ext cx="517452" cy="154463"/>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55" name="Straight Arrow Connector 254"/>
          <p:cNvCxnSpPr>
            <a:stCxn id="14" idx="2"/>
            <a:endCxn id="237" idx="0"/>
          </p:cNvCxnSpPr>
          <p:nvPr/>
        </p:nvCxnSpPr>
        <p:spPr>
          <a:xfrm flipH="1">
            <a:off x="1658680" y="1976174"/>
            <a:ext cx="538715" cy="15505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117" idx="2"/>
            <a:endCxn id="124" idx="0"/>
          </p:cNvCxnSpPr>
          <p:nvPr/>
        </p:nvCxnSpPr>
        <p:spPr>
          <a:xfrm>
            <a:off x="6397263" y="1979726"/>
            <a:ext cx="512457" cy="150911"/>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17" idx="2"/>
            <a:endCxn id="123" idx="0"/>
          </p:cNvCxnSpPr>
          <p:nvPr/>
        </p:nvCxnSpPr>
        <p:spPr>
          <a:xfrm flipH="1">
            <a:off x="5858548" y="1979726"/>
            <a:ext cx="538715" cy="147608"/>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50" name="Rounded Rectangle 149"/>
          <p:cNvSpPr/>
          <p:nvPr/>
        </p:nvSpPr>
        <p:spPr>
          <a:xfrm>
            <a:off x="875431" y="2936900"/>
            <a:ext cx="1377118" cy="91562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51" name="Rectangle 150"/>
          <p:cNvSpPr/>
          <p:nvPr/>
        </p:nvSpPr>
        <p:spPr>
          <a:xfrm>
            <a:off x="1034876" y="3523547"/>
            <a:ext cx="1058228" cy="29771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0</a:t>
            </a:r>
            <a:endParaRPr lang="en-US" dirty="0">
              <a:solidFill>
                <a:schemeClr val="tx1"/>
              </a:solidFill>
            </a:endParaRPr>
          </a:p>
        </p:txBody>
      </p:sp>
      <p:sp>
        <p:nvSpPr>
          <p:cNvPr id="152" name="Rectangle 151"/>
          <p:cNvSpPr/>
          <p:nvPr/>
        </p:nvSpPr>
        <p:spPr>
          <a:xfrm>
            <a:off x="937778" y="3052700"/>
            <a:ext cx="569043" cy="14751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155" name="Straight Arrow Connector 154"/>
          <p:cNvCxnSpPr/>
          <p:nvPr/>
        </p:nvCxnSpPr>
        <p:spPr>
          <a:xfrm>
            <a:off x="1233380" y="3217522"/>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56" name="TextBox 155"/>
          <p:cNvSpPr txBox="1"/>
          <p:nvPr/>
        </p:nvSpPr>
        <p:spPr>
          <a:xfrm>
            <a:off x="699585" y="3058626"/>
            <a:ext cx="169277" cy="793897"/>
          </a:xfrm>
          <a:prstGeom prst="rect">
            <a:avLst/>
          </a:prstGeom>
          <a:noFill/>
        </p:spPr>
        <p:txBody>
          <a:bodyPr vert="vert270" wrap="square" lIns="0" tIns="0" rIns="0" bIns="0" rtlCol="0" anchor="ctr" anchorCtr="1">
            <a:spAutoFit/>
          </a:bodyPr>
          <a:lstStyle/>
          <a:p>
            <a:r>
              <a:rPr lang="en-US" sz="1100" i="1" dirty="0" smtClean="0"/>
              <a:t>CORE 0</a:t>
            </a:r>
          </a:p>
        </p:txBody>
      </p:sp>
      <p:sp>
        <p:nvSpPr>
          <p:cNvPr id="157" name="Rectangle 156"/>
          <p:cNvSpPr/>
          <p:nvPr/>
        </p:nvSpPr>
        <p:spPr>
          <a:xfrm>
            <a:off x="1107051" y="3977741"/>
            <a:ext cx="908147"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0</a:t>
            </a:r>
            <a:endParaRPr lang="en-US" dirty="0"/>
          </a:p>
        </p:txBody>
      </p:sp>
      <p:sp>
        <p:nvSpPr>
          <p:cNvPr id="159" name="TextBox 158"/>
          <p:cNvSpPr txBox="1"/>
          <p:nvPr/>
        </p:nvSpPr>
        <p:spPr>
          <a:xfrm>
            <a:off x="513913" y="2690031"/>
            <a:ext cx="3516485" cy="169277"/>
          </a:xfrm>
          <a:prstGeom prst="rect">
            <a:avLst/>
          </a:prstGeom>
          <a:noFill/>
        </p:spPr>
        <p:txBody>
          <a:bodyPr vert="horz" wrap="square" lIns="0" tIns="0" rIns="0" bIns="0" rtlCol="0">
            <a:spAutoFit/>
          </a:bodyPr>
          <a:lstStyle/>
          <a:p>
            <a:r>
              <a:rPr lang="en-US" sz="1100" dirty="0">
                <a:solidFill>
                  <a:srgbClr val="003C71"/>
                </a:solidFill>
              </a:rPr>
              <a:t>3</a:t>
            </a:r>
            <a:r>
              <a:rPr lang="en-US" sz="1100" dirty="0" smtClean="0">
                <a:solidFill>
                  <a:srgbClr val="003C71"/>
                </a:solidFill>
              </a:rPr>
              <a:t>. two TLDK </a:t>
            </a:r>
            <a:r>
              <a:rPr lang="en-US" sz="1100" dirty="0" err="1" smtClean="0">
                <a:solidFill>
                  <a:srgbClr val="003C71"/>
                </a:solidFill>
              </a:rPr>
              <a:t>ctxs</a:t>
            </a:r>
            <a:r>
              <a:rPr lang="en-US" sz="1100" dirty="0" smtClean="0">
                <a:solidFill>
                  <a:srgbClr val="003C71"/>
                </a:solidFill>
              </a:rPr>
              <a:t>, for each BE and FE on the same core</a:t>
            </a:r>
          </a:p>
        </p:txBody>
      </p:sp>
      <p:cxnSp>
        <p:nvCxnSpPr>
          <p:cNvPr id="162" name="Straight Arrow Connector 161"/>
          <p:cNvCxnSpPr>
            <a:stCxn id="151" idx="2"/>
            <a:endCxn id="157" idx="0"/>
          </p:cNvCxnSpPr>
          <p:nvPr/>
        </p:nvCxnSpPr>
        <p:spPr>
          <a:xfrm flipH="1">
            <a:off x="1561125" y="3821259"/>
            <a:ext cx="2865" cy="15648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71" name="Rectangle 170"/>
          <p:cNvSpPr/>
          <p:nvPr/>
        </p:nvSpPr>
        <p:spPr>
          <a:xfrm>
            <a:off x="1635967" y="3056252"/>
            <a:ext cx="569043" cy="14751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172" name="Straight Arrow Connector 171"/>
          <p:cNvCxnSpPr/>
          <p:nvPr/>
        </p:nvCxnSpPr>
        <p:spPr>
          <a:xfrm>
            <a:off x="1931577" y="3221074"/>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73" name="Rounded Rectangle 172"/>
          <p:cNvSpPr/>
          <p:nvPr/>
        </p:nvSpPr>
        <p:spPr>
          <a:xfrm>
            <a:off x="2530556" y="2933364"/>
            <a:ext cx="1377118" cy="91562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74" name="Rectangle 173"/>
          <p:cNvSpPr/>
          <p:nvPr/>
        </p:nvSpPr>
        <p:spPr>
          <a:xfrm>
            <a:off x="2690001" y="3520011"/>
            <a:ext cx="1058228" cy="297712"/>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1</a:t>
            </a:r>
            <a:endParaRPr lang="en-US" dirty="0">
              <a:solidFill>
                <a:schemeClr val="tx1"/>
              </a:solidFill>
            </a:endParaRPr>
          </a:p>
        </p:txBody>
      </p:sp>
      <p:sp>
        <p:nvSpPr>
          <p:cNvPr id="176" name="Rectangle 175"/>
          <p:cNvSpPr/>
          <p:nvPr/>
        </p:nvSpPr>
        <p:spPr>
          <a:xfrm>
            <a:off x="2592903" y="3049164"/>
            <a:ext cx="569043" cy="147519"/>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177" name="Straight Arrow Connector 176"/>
          <p:cNvCxnSpPr/>
          <p:nvPr/>
        </p:nvCxnSpPr>
        <p:spPr>
          <a:xfrm>
            <a:off x="2888505" y="3213986"/>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78" name="TextBox 177"/>
          <p:cNvSpPr txBox="1"/>
          <p:nvPr/>
        </p:nvSpPr>
        <p:spPr>
          <a:xfrm>
            <a:off x="3921222" y="3055090"/>
            <a:ext cx="169277" cy="793897"/>
          </a:xfrm>
          <a:prstGeom prst="rect">
            <a:avLst/>
          </a:prstGeom>
          <a:noFill/>
        </p:spPr>
        <p:txBody>
          <a:bodyPr vert="vert270" wrap="square" lIns="0" tIns="0" rIns="0" bIns="0" rtlCol="0" anchor="ctr" anchorCtr="1">
            <a:spAutoFit/>
          </a:bodyPr>
          <a:lstStyle/>
          <a:p>
            <a:r>
              <a:rPr lang="en-US" sz="1100" i="1" dirty="0" smtClean="0"/>
              <a:t>CORE 1</a:t>
            </a:r>
          </a:p>
        </p:txBody>
      </p:sp>
      <p:sp>
        <p:nvSpPr>
          <p:cNvPr id="179" name="Rectangle 178"/>
          <p:cNvSpPr/>
          <p:nvPr/>
        </p:nvSpPr>
        <p:spPr>
          <a:xfrm>
            <a:off x="2762176" y="3974205"/>
            <a:ext cx="908147"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1</a:t>
            </a:r>
            <a:endParaRPr lang="en-US" dirty="0"/>
          </a:p>
        </p:txBody>
      </p:sp>
      <p:cxnSp>
        <p:nvCxnSpPr>
          <p:cNvPr id="182" name="Straight Arrow Connector 181"/>
          <p:cNvCxnSpPr>
            <a:stCxn id="174" idx="2"/>
            <a:endCxn id="179" idx="0"/>
          </p:cNvCxnSpPr>
          <p:nvPr/>
        </p:nvCxnSpPr>
        <p:spPr>
          <a:xfrm flipH="1">
            <a:off x="3216250" y="3817723"/>
            <a:ext cx="2865" cy="15648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83" name="Rectangle 182"/>
          <p:cNvSpPr/>
          <p:nvPr/>
        </p:nvSpPr>
        <p:spPr>
          <a:xfrm>
            <a:off x="3291092" y="3052716"/>
            <a:ext cx="569043" cy="147519"/>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185" name="Straight Arrow Connector 184"/>
          <p:cNvCxnSpPr/>
          <p:nvPr/>
        </p:nvCxnSpPr>
        <p:spPr>
          <a:xfrm>
            <a:off x="3586702" y="3217538"/>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86" name="Rounded Rectangle 185"/>
          <p:cNvSpPr/>
          <p:nvPr/>
        </p:nvSpPr>
        <p:spPr>
          <a:xfrm>
            <a:off x="5110735" y="2933364"/>
            <a:ext cx="1377118" cy="436272"/>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187" name="Rectangle 186"/>
          <p:cNvSpPr/>
          <p:nvPr/>
        </p:nvSpPr>
        <p:spPr>
          <a:xfrm>
            <a:off x="5270180" y="3520011"/>
            <a:ext cx="1058228" cy="29771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0</a:t>
            </a:r>
            <a:endParaRPr lang="en-US" dirty="0">
              <a:solidFill>
                <a:schemeClr val="tx1"/>
              </a:solidFill>
            </a:endParaRPr>
          </a:p>
        </p:txBody>
      </p:sp>
      <p:sp>
        <p:nvSpPr>
          <p:cNvPr id="188" name="Rectangle 187"/>
          <p:cNvSpPr/>
          <p:nvPr/>
        </p:nvSpPr>
        <p:spPr>
          <a:xfrm>
            <a:off x="5173082" y="3049164"/>
            <a:ext cx="569043" cy="14751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190" name="Straight Arrow Connector 189"/>
          <p:cNvCxnSpPr/>
          <p:nvPr/>
        </p:nvCxnSpPr>
        <p:spPr>
          <a:xfrm>
            <a:off x="5468684" y="3213986"/>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1" name="TextBox 190"/>
          <p:cNvSpPr txBox="1"/>
          <p:nvPr/>
        </p:nvSpPr>
        <p:spPr>
          <a:xfrm>
            <a:off x="4940783" y="3412164"/>
            <a:ext cx="169277" cy="479351"/>
          </a:xfrm>
          <a:prstGeom prst="rect">
            <a:avLst/>
          </a:prstGeom>
          <a:noFill/>
        </p:spPr>
        <p:txBody>
          <a:bodyPr vert="vert270" wrap="square" lIns="0" tIns="0" rIns="0" bIns="0" rtlCol="0" anchor="ctr" anchorCtr="1">
            <a:spAutoFit/>
          </a:bodyPr>
          <a:lstStyle/>
          <a:p>
            <a:r>
              <a:rPr lang="en-US" sz="1100" i="1" dirty="0" smtClean="0"/>
              <a:t>CORE 0</a:t>
            </a:r>
          </a:p>
        </p:txBody>
      </p:sp>
      <p:sp>
        <p:nvSpPr>
          <p:cNvPr id="192" name="Rectangle 191"/>
          <p:cNvSpPr/>
          <p:nvPr/>
        </p:nvSpPr>
        <p:spPr>
          <a:xfrm>
            <a:off x="5342355" y="3974205"/>
            <a:ext cx="908147"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0</a:t>
            </a:r>
            <a:endParaRPr lang="en-US" dirty="0"/>
          </a:p>
        </p:txBody>
      </p:sp>
      <p:sp>
        <p:nvSpPr>
          <p:cNvPr id="193" name="TextBox 192"/>
          <p:cNvSpPr txBox="1"/>
          <p:nvPr/>
        </p:nvSpPr>
        <p:spPr>
          <a:xfrm>
            <a:off x="4749217" y="2686495"/>
            <a:ext cx="3516485" cy="169277"/>
          </a:xfrm>
          <a:prstGeom prst="rect">
            <a:avLst/>
          </a:prstGeom>
          <a:noFill/>
        </p:spPr>
        <p:txBody>
          <a:bodyPr vert="horz" wrap="square" lIns="0" tIns="0" rIns="0" bIns="0" rtlCol="0">
            <a:spAutoFit/>
          </a:bodyPr>
          <a:lstStyle/>
          <a:p>
            <a:r>
              <a:rPr lang="en-US" sz="1100" dirty="0">
                <a:solidFill>
                  <a:srgbClr val="003C71"/>
                </a:solidFill>
              </a:rPr>
              <a:t>4</a:t>
            </a:r>
            <a:r>
              <a:rPr lang="en-US" sz="1100" dirty="0" smtClean="0">
                <a:solidFill>
                  <a:srgbClr val="003C71"/>
                </a:solidFill>
              </a:rPr>
              <a:t>. two TLDK </a:t>
            </a:r>
            <a:r>
              <a:rPr lang="en-US" sz="1100" dirty="0" err="1" smtClean="0">
                <a:solidFill>
                  <a:srgbClr val="003C71"/>
                </a:solidFill>
              </a:rPr>
              <a:t>ctxs</a:t>
            </a:r>
            <a:r>
              <a:rPr lang="en-US" sz="1100" dirty="0" smtClean="0">
                <a:solidFill>
                  <a:srgbClr val="003C71"/>
                </a:solidFill>
              </a:rPr>
              <a:t>, BE and FE on different cores</a:t>
            </a:r>
          </a:p>
        </p:txBody>
      </p:sp>
      <p:cxnSp>
        <p:nvCxnSpPr>
          <p:cNvPr id="194" name="Straight Arrow Connector 193"/>
          <p:cNvCxnSpPr>
            <a:stCxn id="187" idx="2"/>
            <a:endCxn id="192" idx="0"/>
          </p:cNvCxnSpPr>
          <p:nvPr/>
        </p:nvCxnSpPr>
        <p:spPr>
          <a:xfrm flipH="1">
            <a:off x="5796429" y="3817723"/>
            <a:ext cx="2865" cy="15648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5" name="Rectangle 194"/>
          <p:cNvSpPr/>
          <p:nvPr/>
        </p:nvSpPr>
        <p:spPr>
          <a:xfrm>
            <a:off x="5871271" y="3052716"/>
            <a:ext cx="569043" cy="147519"/>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sp>
        <p:nvSpPr>
          <p:cNvPr id="213" name="TextBox 212"/>
          <p:cNvSpPr txBox="1"/>
          <p:nvPr/>
        </p:nvSpPr>
        <p:spPr>
          <a:xfrm>
            <a:off x="4937247" y="2898290"/>
            <a:ext cx="169277" cy="479351"/>
          </a:xfrm>
          <a:prstGeom prst="rect">
            <a:avLst/>
          </a:prstGeom>
          <a:noFill/>
        </p:spPr>
        <p:txBody>
          <a:bodyPr vert="vert270" wrap="square" lIns="0" tIns="0" rIns="0" bIns="0" rtlCol="0" anchor="ctr" anchorCtr="1">
            <a:spAutoFit/>
          </a:bodyPr>
          <a:lstStyle/>
          <a:p>
            <a:r>
              <a:rPr lang="en-US" sz="1100" i="1" dirty="0" smtClean="0"/>
              <a:t>CORE 2</a:t>
            </a:r>
          </a:p>
        </p:txBody>
      </p:sp>
      <p:sp>
        <p:nvSpPr>
          <p:cNvPr id="214" name="Rounded Rectangle 213"/>
          <p:cNvSpPr/>
          <p:nvPr/>
        </p:nvSpPr>
        <p:spPr>
          <a:xfrm>
            <a:off x="6787126" y="3447244"/>
            <a:ext cx="1377115" cy="405284"/>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215" name="Rounded Rectangle 214"/>
          <p:cNvSpPr/>
          <p:nvPr/>
        </p:nvSpPr>
        <p:spPr>
          <a:xfrm>
            <a:off x="6787123" y="2936916"/>
            <a:ext cx="1377118" cy="436272"/>
          </a:xfrm>
          <a:prstGeom prst="roundRect">
            <a:avLst/>
          </a:prstGeom>
          <a:ln w="19050"/>
        </p:spPr>
        <p:style>
          <a:lnRef idx="2">
            <a:schemeClr val="dk1"/>
          </a:lnRef>
          <a:fillRef idx="1">
            <a:schemeClr val="lt1"/>
          </a:fillRef>
          <a:effectRef idx="0">
            <a:schemeClr val="dk1"/>
          </a:effectRef>
          <a:fontRef idx="minor">
            <a:schemeClr val="dk1"/>
          </a:fontRef>
        </p:style>
        <p:txBody>
          <a:bodyPr rtlCol="0" anchor="t" anchorCtr="0"/>
          <a:lstStyle/>
          <a:p>
            <a:pPr algn="ctr"/>
            <a:endParaRPr lang="en-US"/>
          </a:p>
        </p:txBody>
      </p:sp>
      <p:sp>
        <p:nvSpPr>
          <p:cNvPr id="217" name="Rectangle 216"/>
          <p:cNvSpPr/>
          <p:nvPr/>
        </p:nvSpPr>
        <p:spPr>
          <a:xfrm>
            <a:off x="6946568" y="3523563"/>
            <a:ext cx="1058228" cy="297712"/>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BE </a:t>
            </a:r>
            <a:r>
              <a:rPr lang="en-US" dirty="0" err="1" smtClean="0">
                <a:solidFill>
                  <a:schemeClr val="tx1"/>
                </a:solidFill>
              </a:rPr>
              <a:t>ctx</a:t>
            </a:r>
            <a:r>
              <a:rPr lang="en-US" dirty="0" smtClean="0">
                <a:solidFill>
                  <a:schemeClr val="tx1"/>
                </a:solidFill>
              </a:rPr>
              <a:t> 1</a:t>
            </a:r>
            <a:endParaRPr lang="en-US" dirty="0">
              <a:solidFill>
                <a:schemeClr val="tx1"/>
              </a:solidFill>
            </a:endParaRPr>
          </a:p>
        </p:txBody>
      </p:sp>
      <p:sp>
        <p:nvSpPr>
          <p:cNvPr id="218" name="Rectangle 217"/>
          <p:cNvSpPr/>
          <p:nvPr/>
        </p:nvSpPr>
        <p:spPr>
          <a:xfrm>
            <a:off x="6849470" y="3052716"/>
            <a:ext cx="569043" cy="14751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219" name="Straight Arrow Connector 218"/>
          <p:cNvCxnSpPr>
            <a:stCxn id="195" idx="2"/>
          </p:cNvCxnSpPr>
          <p:nvPr/>
        </p:nvCxnSpPr>
        <p:spPr>
          <a:xfrm>
            <a:off x="6155793" y="3200235"/>
            <a:ext cx="989280" cy="313529"/>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20" name="TextBox 219"/>
          <p:cNvSpPr txBox="1"/>
          <p:nvPr/>
        </p:nvSpPr>
        <p:spPr>
          <a:xfrm>
            <a:off x="8183691" y="3415716"/>
            <a:ext cx="169277" cy="479351"/>
          </a:xfrm>
          <a:prstGeom prst="rect">
            <a:avLst/>
          </a:prstGeom>
          <a:noFill/>
        </p:spPr>
        <p:txBody>
          <a:bodyPr vert="vert270" wrap="square" lIns="0" tIns="0" rIns="0" bIns="0" rtlCol="0" anchor="ctr" anchorCtr="1">
            <a:spAutoFit/>
          </a:bodyPr>
          <a:lstStyle/>
          <a:p>
            <a:r>
              <a:rPr lang="en-US" sz="1100" i="1" dirty="0" smtClean="0"/>
              <a:t>CORE 1</a:t>
            </a:r>
          </a:p>
        </p:txBody>
      </p:sp>
      <p:sp>
        <p:nvSpPr>
          <p:cNvPr id="222" name="Rectangle 221"/>
          <p:cNvSpPr/>
          <p:nvPr/>
        </p:nvSpPr>
        <p:spPr>
          <a:xfrm>
            <a:off x="7018743" y="3977757"/>
            <a:ext cx="908147" cy="32061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eth 1</a:t>
            </a:r>
            <a:endParaRPr lang="en-US" dirty="0"/>
          </a:p>
        </p:txBody>
      </p:sp>
      <p:cxnSp>
        <p:nvCxnSpPr>
          <p:cNvPr id="223" name="Straight Arrow Connector 222"/>
          <p:cNvCxnSpPr>
            <a:stCxn id="217" idx="2"/>
            <a:endCxn id="222" idx="0"/>
          </p:cNvCxnSpPr>
          <p:nvPr/>
        </p:nvCxnSpPr>
        <p:spPr>
          <a:xfrm flipH="1">
            <a:off x="7472817" y="3821275"/>
            <a:ext cx="2865" cy="15648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56" name="Rectangle 255"/>
          <p:cNvSpPr/>
          <p:nvPr/>
        </p:nvSpPr>
        <p:spPr>
          <a:xfrm>
            <a:off x="7547659" y="3056268"/>
            <a:ext cx="569043" cy="147519"/>
          </a:xfrm>
          <a:prstGeom prst="rect">
            <a:avLst/>
          </a:prstGeom>
          <a:solidFill>
            <a:schemeClr val="accent4"/>
          </a:solidFill>
          <a:ln>
            <a:solidFill>
              <a:schemeClr val="accent4">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E" sz="900" dirty="0" smtClean="0">
                <a:solidFill>
                  <a:schemeClr val="tx1"/>
                </a:solidFill>
              </a:rPr>
              <a:t>stream</a:t>
            </a:r>
            <a:endParaRPr lang="en-US" sz="900" dirty="0">
              <a:solidFill>
                <a:schemeClr val="tx1"/>
              </a:solidFill>
            </a:endParaRPr>
          </a:p>
        </p:txBody>
      </p:sp>
      <p:cxnSp>
        <p:nvCxnSpPr>
          <p:cNvPr id="257" name="Straight Arrow Connector 256"/>
          <p:cNvCxnSpPr/>
          <p:nvPr/>
        </p:nvCxnSpPr>
        <p:spPr>
          <a:xfrm>
            <a:off x="7843269" y="3221090"/>
            <a:ext cx="1" cy="296226"/>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6" name="Straight Arrow Connector 195"/>
          <p:cNvCxnSpPr>
            <a:stCxn id="218" idx="2"/>
          </p:cNvCxnSpPr>
          <p:nvPr/>
        </p:nvCxnSpPr>
        <p:spPr>
          <a:xfrm flipH="1">
            <a:off x="6166882" y="3200235"/>
            <a:ext cx="967110" cy="313529"/>
          </a:xfrm>
          <a:prstGeom prst="straightConnector1">
            <a:avLst/>
          </a:prstGeom>
          <a:ln w="1905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58" name="TextBox 257"/>
          <p:cNvSpPr txBox="1"/>
          <p:nvPr/>
        </p:nvSpPr>
        <p:spPr>
          <a:xfrm>
            <a:off x="8180155" y="2901842"/>
            <a:ext cx="169277" cy="479351"/>
          </a:xfrm>
          <a:prstGeom prst="rect">
            <a:avLst/>
          </a:prstGeom>
          <a:noFill/>
        </p:spPr>
        <p:txBody>
          <a:bodyPr vert="vert270" wrap="square" lIns="0" tIns="0" rIns="0" bIns="0" rtlCol="0" anchor="ctr" anchorCtr="1">
            <a:spAutoFit/>
          </a:bodyPr>
          <a:lstStyle/>
          <a:p>
            <a:r>
              <a:rPr lang="en-US" sz="1100" i="1" dirty="0" smtClean="0"/>
              <a:t>CORE 3</a:t>
            </a:r>
          </a:p>
        </p:txBody>
      </p:sp>
    </p:spTree>
    <p:extLst>
      <p:ext uri="{BB962C8B-B14F-4D97-AF65-F5344CB8AC3E}">
        <p14:creationId xmlns:p14="http://schemas.microsoft.com/office/powerpoint/2010/main" val="254243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308848"/>
            <a:ext cx="8228012" cy="868680"/>
          </a:xfrm>
        </p:spPr>
        <p:txBody>
          <a:bodyPr/>
          <a:lstStyle/>
          <a:p>
            <a:r>
              <a:rPr lang="en-US" dirty="0" smtClean="0"/>
              <a:t>UDPFWD peak performance </a:t>
            </a:r>
            <a:r>
              <a:rPr lang="en-US" dirty="0"/>
              <a:t>numbers</a:t>
            </a:r>
            <a:br>
              <a:rPr lang="en-US" dirty="0"/>
            </a:br>
            <a:r>
              <a:rPr lang="en-US" dirty="0" smtClean="0"/>
              <a:t>(echo mode, ipv4/</a:t>
            </a:r>
            <a:r>
              <a:rPr lang="en-US" dirty="0" err="1" smtClean="0"/>
              <a:t>udp</a:t>
            </a:r>
            <a:r>
              <a:rPr lang="en-US" dirty="0" smtClean="0"/>
              <a:t>)</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73057960"/>
              </p:ext>
            </p:extLst>
          </p:nvPr>
        </p:nvGraphicFramePr>
        <p:xfrm>
          <a:off x="5649434" y="1177524"/>
          <a:ext cx="3317356" cy="3146379"/>
        </p:xfrm>
        <a:graphic>
          <a:graphicData uri="http://schemas.openxmlformats.org/drawingml/2006/table">
            <a:tbl>
              <a:tblPr firstRow="1" firstCol="1" bandRow="1"/>
              <a:tblGrid>
                <a:gridCol w="518675"/>
                <a:gridCol w="2063892"/>
                <a:gridCol w="389006"/>
                <a:gridCol w="345783"/>
              </a:tblGrid>
              <a:tr h="240794">
                <a:tc gridSpan="4">
                  <a:txBody>
                    <a:bodyPr/>
                    <a:lstStyle/>
                    <a:p>
                      <a:pPr algn="l" rtl="0" fontAlgn="ctr"/>
                      <a:r>
                        <a:rPr lang="en-US" sz="900" b="1" i="0" u="none" strike="noStrike" dirty="0">
                          <a:solidFill>
                            <a:srgbClr val="FFFFFF"/>
                          </a:solidFill>
                          <a:effectLst/>
                          <a:latin typeface="Intel Clear" panose="020B0604020203020204" pitchFamily="34" charset="0"/>
                        </a:rPr>
                        <a:t>System Configuration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D55"/>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08688">
                <a:tc>
                  <a:txBody>
                    <a:bodyPr/>
                    <a:lstStyle/>
                    <a:p>
                      <a:pPr algn="l" rtl="0" fontAlgn="ctr"/>
                      <a:r>
                        <a:rPr lang="en-US" sz="800" b="1" i="0" u="none" strike="noStrike">
                          <a:solidFill>
                            <a:srgbClr val="FFFFFF"/>
                          </a:solidFill>
                          <a:effectLst/>
                          <a:latin typeface="Intel Clear" panose="020B0604020203020204" pitchFamily="34" charset="0"/>
                        </a:rPr>
                        <a:t>Hardware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9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r>
              <a:tr h="200662">
                <a:tc>
                  <a:txBody>
                    <a:bodyPr/>
                    <a:lstStyle/>
                    <a:p>
                      <a:pPr algn="l" rtl="0" fontAlgn="ctr"/>
                      <a:r>
                        <a:rPr lang="en-US" sz="800" b="1" i="0" u="none" strike="noStrike">
                          <a:solidFill>
                            <a:srgbClr val="FFFFFF"/>
                          </a:solidFill>
                          <a:effectLst/>
                          <a:latin typeface="Intel Clear" panose="020B0604020203020204" pitchFamily="34" charset="0"/>
                        </a:rPr>
                        <a:t>CPU</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2D55"/>
                    </a:solidFill>
                  </a:tcPr>
                </a:tc>
                <a:tc gridSpan="3">
                  <a:txBody>
                    <a:bodyPr/>
                    <a:lstStyle/>
                    <a:p>
                      <a:pPr algn="l" fontAlgn="ctr"/>
                      <a:r>
                        <a:rPr lang="en-US" sz="800" b="0" i="0" u="none" strike="noStrike">
                          <a:solidFill>
                            <a:srgbClr val="000000"/>
                          </a:solidFill>
                          <a:effectLst/>
                          <a:latin typeface="Calibri" panose="020F0502020204030204" pitchFamily="34" charset="0"/>
                        </a:rPr>
                        <a:t>E3-1285 v3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Sockets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32768">
                <a:tc>
                  <a:txBody>
                    <a:bodyPr/>
                    <a:lstStyle/>
                    <a:p>
                      <a:pPr algn="l" rtl="0" fontAlgn="ctr"/>
                      <a:r>
                        <a:rPr lang="en-US" sz="700" b="1" i="0" u="none" strike="noStrike">
                          <a:solidFill>
                            <a:srgbClr val="FFFFFF"/>
                          </a:solidFill>
                          <a:effectLst/>
                          <a:latin typeface="Intel Clear" panose="020B0604020203020204" pitchFamily="34" charset="0"/>
                        </a:rPr>
                        <a:t>Cores per Socket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 (8 threads)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LL CACHE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8MB</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MEMORY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DDR3 1600 MHz, 2X4GB (total 8GB), 2 Channel per Socket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24741">
                <a:tc>
                  <a:txBody>
                    <a:bodyPr/>
                    <a:lstStyle/>
                    <a:p>
                      <a:pPr algn="l" rtl="0" fontAlgn="ctr"/>
                      <a:r>
                        <a:rPr lang="en-US" sz="700" b="1" i="0" u="none" strike="noStrike">
                          <a:solidFill>
                            <a:srgbClr val="FFFFFF"/>
                          </a:solidFill>
                          <a:effectLst/>
                          <a:latin typeface="Intel Clear" panose="020B0604020203020204" pitchFamily="34" charset="0"/>
                        </a:rPr>
                        <a:t>PCIe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Gen3x8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NIC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IE" sz="800" b="0" i="0" u="none" strike="noStrike">
                          <a:solidFill>
                            <a:srgbClr val="000000"/>
                          </a:solidFill>
                          <a:effectLst/>
                          <a:latin typeface="Calibri" panose="020F0502020204030204" pitchFamily="34" charset="0"/>
                        </a:rPr>
                        <a:t>Intel® XL710 for 40GbE QSFP+ Ethernet NIC (1x40G/card)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NIC Mbps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40,000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BIOS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BIOS Revision: 4.6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800" b="1" i="0" u="none" strike="noStrike">
                          <a:solidFill>
                            <a:srgbClr val="FFFFFF"/>
                          </a:solidFill>
                          <a:effectLst/>
                          <a:latin typeface="Intel Clear" panose="020B0604020203020204" pitchFamily="34" charset="0"/>
                        </a:rPr>
                        <a:t>Software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a:txBody>
                    <a:bodyPr/>
                    <a:lstStyle/>
                    <a:p>
                      <a:pPr algn="l" rtl="0" fontAlgn="ctr"/>
                      <a:r>
                        <a:rPr lang="en-US" sz="800" b="0" i="0" u="none" strike="noStrike">
                          <a:solidFill>
                            <a:srgbClr val="000000"/>
                          </a:solidFill>
                          <a:effectLst/>
                          <a:latin typeface="Calibri" panose="020F050202020403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7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a:txBody>
                    <a:bodyPr/>
                    <a:lstStyle/>
                    <a:p>
                      <a:pPr algn="l" rtl="0" fontAlgn="ctr"/>
                      <a:r>
                        <a:rPr lang="en-US" sz="700" b="0" i="0" u="none" strike="noStrike">
                          <a:solidFill>
                            <a:srgbClr val="000000"/>
                          </a:solidFill>
                          <a:effectLst/>
                          <a:latin typeface="Intel Clear" panose="020B0604020203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r>
              <a:tr h="200662">
                <a:tc>
                  <a:txBody>
                    <a:bodyPr/>
                    <a:lstStyle/>
                    <a:p>
                      <a:pPr algn="l" rtl="0" fontAlgn="ctr"/>
                      <a:r>
                        <a:rPr lang="en-US" sz="700" b="1" i="0" u="none" strike="noStrike">
                          <a:solidFill>
                            <a:srgbClr val="FFFFFF"/>
                          </a:solidFill>
                          <a:effectLst/>
                          <a:latin typeface="Intel Clear" panose="020B0604020203020204" pitchFamily="34" charset="0"/>
                        </a:rPr>
                        <a:t>OS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Fedora 22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r h="232768">
                <a:tc>
                  <a:txBody>
                    <a:bodyPr/>
                    <a:lstStyle/>
                    <a:p>
                      <a:pPr algn="l" rtl="0" fontAlgn="ctr"/>
                      <a:r>
                        <a:rPr lang="en-US" sz="700" b="1" i="0" u="none" strike="noStrike">
                          <a:solidFill>
                            <a:srgbClr val="FFFFFF"/>
                          </a:solidFill>
                          <a:effectLst/>
                          <a:latin typeface="Intel Clear" panose="020B0604020203020204" pitchFamily="34" charset="0"/>
                        </a:rPr>
                        <a:t>Kernel version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a:solidFill>
                            <a:srgbClr val="000000"/>
                          </a:solidFill>
                          <a:effectLst/>
                          <a:latin typeface="Calibri" panose="020F0502020204030204" pitchFamily="34" charset="0"/>
                        </a:rPr>
                        <a:t>4.4.13-200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5EA"/>
                    </a:solidFill>
                  </a:tcPr>
                </a:tc>
                <a:tc hMerge="1">
                  <a:txBody>
                    <a:bodyPr/>
                    <a:lstStyle/>
                    <a:p>
                      <a:endParaRPr lang="en-US"/>
                    </a:p>
                  </a:txBody>
                  <a:tcPr/>
                </a:tc>
                <a:tc hMerge="1">
                  <a:txBody>
                    <a:bodyPr/>
                    <a:lstStyle/>
                    <a:p>
                      <a:endParaRPr lang="en-US"/>
                    </a:p>
                  </a:txBody>
                  <a:tcPr/>
                </a:tc>
              </a:tr>
              <a:tr h="200662">
                <a:tc>
                  <a:txBody>
                    <a:bodyPr/>
                    <a:lstStyle/>
                    <a:p>
                      <a:pPr algn="l" rtl="0" fontAlgn="ctr"/>
                      <a:r>
                        <a:rPr lang="en-US" sz="700" b="1" i="0" u="none" strike="noStrike">
                          <a:solidFill>
                            <a:srgbClr val="FFFFFF"/>
                          </a:solidFill>
                          <a:effectLst/>
                          <a:latin typeface="Intel Clear" panose="020B0604020203020204" pitchFamily="34" charset="0"/>
                        </a:rPr>
                        <a:t>Other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D55"/>
                    </a:solidFill>
                  </a:tcPr>
                </a:tc>
                <a:tc gridSpan="3">
                  <a:txBody>
                    <a:bodyPr/>
                    <a:lstStyle/>
                    <a:p>
                      <a:pPr algn="l" rtl="0" fontAlgn="ctr"/>
                      <a:r>
                        <a:rPr lang="en-US" sz="800" b="0" i="0" u="none" strike="noStrike" dirty="0">
                          <a:solidFill>
                            <a:srgbClr val="000000"/>
                          </a:solidFill>
                          <a:effectLst/>
                          <a:latin typeface="Calibri" panose="020F0502020204030204" pitchFamily="34" charset="0"/>
                        </a:rPr>
                        <a:t>DPDK 16.07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hMerge="1">
                  <a:txBody>
                    <a:bodyPr/>
                    <a:lstStyle/>
                    <a:p>
                      <a:endParaRPr lang="en-US"/>
                    </a:p>
                  </a:txBody>
                  <a:tcPr/>
                </a:tc>
                <a:tc hMerge="1">
                  <a:txBody>
                    <a:bodyPr/>
                    <a:lstStyle/>
                    <a:p>
                      <a:endParaRPr lang="en-US"/>
                    </a:p>
                  </a:txBody>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241174388"/>
              </p:ext>
            </p:extLst>
          </p:nvPr>
        </p:nvGraphicFramePr>
        <p:xfrm>
          <a:off x="455613" y="1177525"/>
          <a:ext cx="4572000" cy="3146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789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ntel_PPT_Template_Clear_16x9_061715">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Intel_PPT_Template_Clear_16x9_061715</Template>
  <TotalTime>0</TotalTime>
  <Words>833</Words>
  <Application>Microsoft Office PowerPoint</Application>
  <PresentationFormat>On-screen Show (16:9)</PresentationFormat>
  <Paragraphs>189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Intel Clear</vt:lpstr>
      <vt:lpstr>Wingdings</vt:lpstr>
      <vt:lpstr>Intel_PPT_Template_Clear_16x9_061715</vt:lpstr>
      <vt:lpstr>TLDK overview</vt:lpstr>
      <vt:lpstr>Legal Disclaimer</vt:lpstr>
      <vt:lpstr>Transport Layer Development Kit (TLDK) </vt:lpstr>
      <vt:lpstr>TLDK libraries </vt:lpstr>
      <vt:lpstr>Current status </vt:lpstr>
      <vt:lpstr>In Development</vt:lpstr>
      <vt:lpstr>TLDK  API overview</vt:lpstr>
      <vt:lpstr>Possible deployment scenarios</vt:lpstr>
      <vt:lpstr>UDPFWD peak performance numbers (echo mode, ipv4/udp)</vt:lpstr>
      <vt:lpstr>UDPFWD peak performance numbers (echo mode, ipv4/udp)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2016-05-30T13:20:31Z</dcterms:created>
  <dcterms:modified xsi:type="dcterms:W3CDTF">2016-08-06T16:39:15Z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d47484ec-4865-4a0b-8acd-2a95a5087338</vt:lpwstr>
  </property>
</Properties>
</file>