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-25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032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2335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990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234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833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580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879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085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7348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866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663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C33CE-5010-4076-BCF3-6521EE0F1D95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98BC4-365C-4D85-92FC-3EE1ACDE3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7195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Rounded Rectangle 497"/>
          <p:cNvSpPr/>
          <p:nvPr/>
        </p:nvSpPr>
        <p:spPr>
          <a:xfrm>
            <a:off x="352804" y="25683"/>
            <a:ext cx="11577076" cy="2758069"/>
          </a:xfrm>
          <a:prstGeom prst="roundRect">
            <a:avLst>
              <a:gd name="adj" fmla="val 7693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 Plane</a:t>
            </a:r>
            <a:endParaRPr lang="en-US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6" name="Rounded Rectangle 475"/>
          <p:cNvSpPr/>
          <p:nvPr/>
        </p:nvSpPr>
        <p:spPr>
          <a:xfrm>
            <a:off x="518601" y="937771"/>
            <a:ext cx="11245481" cy="938654"/>
          </a:xfrm>
          <a:prstGeom prst="roundRect">
            <a:avLst>
              <a:gd name="adj" fmla="val 7693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Orchestration</a:t>
            </a:r>
            <a:endParaRPr lang="en-US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8" name="Rounded Rectangle 307"/>
          <p:cNvSpPr/>
          <p:nvPr/>
        </p:nvSpPr>
        <p:spPr>
          <a:xfrm>
            <a:off x="127751" y="3911665"/>
            <a:ext cx="11718752" cy="2849345"/>
          </a:xfrm>
          <a:prstGeom prst="roundRect">
            <a:avLst>
              <a:gd name="adj" fmla="val 7693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Infrastructure Layer / Data Plane </a:t>
            </a:r>
            <a:endParaRPr lang="en-US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18601" y="5829300"/>
            <a:ext cx="10182056" cy="916550"/>
          </a:xfrm>
          <a:prstGeom prst="roundRect">
            <a:avLst>
              <a:gd name="adj" fmla="val 7693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685697"/>
            <a:endParaRPr lang="en-US" dirty="0" smtClean="0">
              <a:solidFill>
                <a:schemeClr val="tx1"/>
              </a:solidFill>
            </a:endParaRPr>
          </a:p>
          <a:p>
            <a:pPr algn="ctr" defTabSz="685697"/>
            <a:endParaRPr lang="en-US" dirty="0" smtClean="0">
              <a:solidFill>
                <a:schemeClr val="tx1"/>
              </a:solidFill>
            </a:endParaRPr>
          </a:p>
          <a:p>
            <a:pPr algn="ctr" defTabSz="685697"/>
            <a:r>
              <a:rPr lang="en-US" dirty="0" smtClean="0">
                <a:solidFill>
                  <a:schemeClr val="tx1"/>
                </a:solidFill>
              </a:rPr>
              <a:t>NFV/SDN </a:t>
            </a:r>
            <a:r>
              <a:rPr lang="en-US" dirty="0" smtClean="0">
                <a:solidFill>
                  <a:schemeClr val="tx1"/>
                </a:solidFill>
              </a:rPr>
              <a:t>Accelerators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6" name="Rounded Rectangle 295"/>
          <p:cNvSpPr/>
          <p:nvPr/>
        </p:nvSpPr>
        <p:spPr>
          <a:xfrm>
            <a:off x="518601" y="5993222"/>
            <a:ext cx="1280905" cy="347228"/>
          </a:xfrm>
          <a:prstGeom prst="roundRect">
            <a:avLst>
              <a:gd name="adj" fmla="val 7693"/>
            </a:avLst>
          </a:prstGeom>
          <a:solidFill>
            <a:srgbClr val="92D05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VT-d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8" name="Rounded Rectangle 297"/>
          <p:cNvSpPr/>
          <p:nvPr/>
        </p:nvSpPr>
        <p:spPr>
          <a:xfrm>
            <a:off x="4337462" y="5960895"/>
            <a:ext cx="1384903" cy="389193"/>
          </a:xfrm>
          <a:prstGeom prst="roundRect">
            <a:avLst>
              <a:gd name="adj" fmla="val 7693"/>
            </a:avLst>
          </a:prstGeom>
          <a:solidFill>
            <a:srgbClr val="92D05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SR-IOV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9" name="Rounded Rectangle 298"/>
          <p:cNvSpPr/>
          <p:nvPr/>
        </p:nvSpPr>
        <p:spPr>
          <a:xfrm>
            <a:off x="827043" y="4241260"/>
            <a:ext cx="3820248" cy="94433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0" tIns="34286" rIns="68570" bIns="34286" rtlCol="0" anchor="b" anchorCtr="0"/>
          <a:lstStyle/>
          <a:p>
            <a:pPr defTabSz="685697"/>
            <a:r>
              <a:rPr lang="en-US" dirty="0" smtClean="0">
                <a:solidFill>
                  <a:schemeClr val="tx1"/>
                </a:solidFill>
              </a:rPr>
              <a:t>       Virtual </a:t>
            </a:r>
            <a:r>
              <a:rPr lang="en-US" dirty="0">
                <a:solidFill>
                  <a:schemeClr val="tx1"/>
                </a:solidFill>
              </a:rPr>
              <a:t>Machine </a:t>
            </a:r>
            <a:r>
              <a:rPr lang="en-US" dirty="0" smtClean="0">
                <a:solidFill>
                  <a:schemeClr val="tx1"/>
                </a:solidFill>
              </a:rPr>
              <a:t>Monitor (</a:t>
            </a:r>
            <a:r>
              <a:rPr lang="en-US" dirty="0" smtClean="0">
                <a:solidFill>
                  <a:schemeClr val="tx1"/>
                </a:solidFill>
              </a:rPr>
              <a:t>VMM)/Hypervisor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3" name="Freeform 160"/>
          <p:cNvSpPr>
            <a:spLocks/>
          </p:cNvSpPr>
          <p:nvPr/>
        </p:nvSpPr>
        <p:spPr bwMode="auto">
          <a:xfrm>
            <a:off x="807511" y="2354315"/>
            <a:ext cx="3587048" cy="361784"/>
          </a:xfrm>
          <a:custGeom>
            <a:avLst/>
            <a:gdLst>
              <a:gd name="T0" fmla="*/ 0 w 1385"/>
              <a:gd name="T1" fmla="*/ 66 h 444"/>
              <a:gd name="T2" fmla="*/ 0 w 1385"/>
              <a:gd name="T3" fmla="*/ 66 h 444"/>
              <a:gd name="T4" fmla="*/ 67 w 1385"/>
              <a:gd name="T5" fmla="*/ 0 h 444"/>
              <a:gd name="T6" fmla="*/ 1319 w 1385"/>
              <a:gd name="T7" fmla="*/ 0 h 444"/>
              <a:gd name="T8" fmla="*/ 1385 w 1385"/>
              <a:gd name="T9" fmla="*/ 66 h 444"/>
              <a:gd name="T10" fmla="*/ 1385 w 1385"/>
              <a:gd name="T11" fmla="*/ 377 h 444"/>
              <a:gd name="T12" fmla="*/ 1319 w 1385"/>
              <a:gd name="T13" fmla="*/ 444 h 444"/>
              <a:gd name="T14" fmla="*/ 67 w 1385"/>
              <a:gd name="T15" fmla="*/ 444 h 444"/>
              <a:gd name="T16" fmla="*/ 0 w 1385"/>
              <a:gd name="T17" fmla="*/ 377 h 444"/>
              <a:gd name="T18" fmla="*/ 0 w 1385"/>
              <a:gd name="T19" fmla="*/ 66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5" h="444">
                <a:moveTo>
                  <a:pt x="0" y="66"/>
                </a:moveTo>
                <a:lnTo>
                  <a:pt x="0" y="66"/>
                </a:lnTo>
                <a:cubicBezTo>
                  <a:pt x="0" y="30"/>
                  <a:pt x="30" y="0"/>
                  <a:pt x="67" y="0"/>
                </a:cubicBezTo>
                <a:lnTo>
                  <a:pt x="1319" y="0"/>
                </a:lnTo>
                <a:cubicBezTo>
                  <a:pt x="1355" y="0"/>
                  <a:pt x="1385" y="30"/>
                  <a:pt x="1385" y="66"/>
                </a:cubicBezTo>
                <a:lnTo>
                  <a:pt x="1385" y="377"/>
                </a:lnTo>
                <a:cubicBezTo>
                  <a:pt x="1385" y="414"/>
                  <a:pt x="1355" y="444"/>
                  <a:pt x="1319" y="444"/>
                </a:cubicBezTo>
                <a:lnTo>
                  <a:pt x="67" y="444"/>
                </a:lnTo>
                <a:cubicBezTo>
                  <a:pt x="30" y="444"/>
                  <a:pt x="0" y="414"/>
                  <a:pt x="0" y="377"/>
                </a:cubicBezTo>
                <a:lnTo>
                  <a:pt x="0" y="66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sz="1400" kern="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OpenStack</a:t>
            </a:r>
            <a:endParaRPr lang="en-US" sz="14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4" name="Rounded Rectangle 303"/>
          <p:cNvSpPr/>
          <p:nvPr/>
        </p:nvSpPr>
        <p:spPr>
          <a:xfrm>
            <a:off x="866400" y="400050"/>
            <a:ext cx="799280" cy="542925"/>
          </a:xfrm>
          <a:prstGeom prst="roundRect">
            <a:avLst/>
          </a:prstGeom>
          <a:solidFill>
            <a:srgbClr val="F3702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prstClr val="black"/>
              </a:buClr>
            </a:pPr>
            <a:r>
              <a:rPr lang="en-US" sz="12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L2 VNF Appliance</a:t>
            </a:r>
            <a:endParaRPr lang="en-US" sz="12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5" name="Rounded Rectangle 304"/>
          <p:cNvSpPr/>
          <p:nvPr/>
        </p:nvSpPr>
        <p:spPr>
          <a:xfrm>
            <a:off x="1915776" y="380999"/>
            <a:ext cx="817037" cy="533401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50000"/>
                </a:schemeClr>
              </a:gs>
              <a:gs pos="50000">
                <a:schemeClr val="accent3">
                  <a:lumMod val="75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prstClr val="black"/>
              </a:buClr>
            </a:pPr>
            <a:r>
              <a:rPr lang="en-US" sz="12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L2 VNF Appliance</a:t>
            </a:r>
            <a:endParaRPr lang="en-US" sz="12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6" name="Rounded Rectangle 305"/>
          <p:cNvSpPr/>
          <p:nvPr/>
        </p:nvSpPr>
        <p:spPr>
          <a:xfrm>
            <a:off x="3107445" y="371474"/>
            <a:ext cx="836419" cy="519597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prstClr val="black"/>
              </a:buClr>
            </a:pPr>
            <a:r>
              <a:rPr lang="en-US" sz="1200" b="1" kern="0" dirty="0" smtClean="0"/>
              <a:t>L3 VNF Appliance</a:t>
            </a:r>
            <a:endParaRPr lang="en-US" sz="1200" b="1" kern="0" dirty="0"/>
          </a:p>
        </p:txBody>
      </p:sp>
      <p:sp>
        <p:nvSpPr>
          <p:cNvPr id="307" name="Rounded Rectangle 306"/>
          <p:cNvSpPr/>
          <p:nvPr/>
        </p:nvSpPr>
        <p:spPr>
          <a:xfrm>
            <a:off x="3784347" y="3009900"/>
            <a:ext cx="6229665" cy="885579"/>
          </a:xfrm>
          <a:prstGeom prst="roundRect">
            <a:avLst>
              <a:gd name="adj" fmla="val 769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 Plane</a:t>
            </a:r>
            <a:endParaRPr lang="en-US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2" name="Freeform 160"/>
          <p:cNvSpPr>
            <a:spLocks/>
          </p:cNvSpPr>
          <p:nvPr/>
        </p:nvSpPr>
        <p:spPr bwMode="auto">
          <a:xfrm>
            <a:off x="5990101" y="3336414"/>
            <a:ext cx="1524678" cy="477598"/>
          </a:xfrm>
          <a:custGeom>
            <a:avLst/>
            <a:gdLst>
              <a:gd name="T0" fmla="*/ 0 w 1385"/>
              <a:gd name="T1" fmla="*/ 66 h 444"/>
              <a:gd name="T2" fmla="*/ 0 w 1385"/>
              <a:gd name="T3" fmla="*/ 66 h 444"/>
              <a:gd name="T4" fmla="*/ 67 w 1385"/>
              <a:gd name="T5" fmla="*/ 0 h 444"/>
              <a:gd name="T6" fmla="*/ 1319 w 1385"/>
              <a:gd name="T7" fmla="*/ 0 h 444"/>
              <a:gd name="T8" fmla="*/ 1385 w 1385"/>
              <a:gd name="T9" fmla="*/ 66 h 444"/>
              <a:gd name="T10" fmla="*/ 1385 w 1385"/>
              <a:gd name="T11" fmla="*/ 377 h 444"/>
              <a:gd name="T12" fmla="*/ 1319 w 1385"/>
              <a:gd name="T13" fmla="*/ 444 h 444"/>
              <a:gd name="T14" fmla="*/ 67 w 1385"/>
              <a:gd name="T15" fmla="*/ 444 h 444"/>
              <a:gd name="T16" fmla="*/ 0 w 1385"/>
              <a:gd name="T17" fmla="*/ 377 h 444"/>
              <a:gd name="T18" fmla="*/ 0 w 1385"/>
              <a:gd name="T19" fmla="*/ 66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5" h="444">
                <a:moveTo>
                  <a:pt x="0" y="66"/>
                </a:moveTo>
                <a:lnTo>
                  <a:pt x="0" y="66"/>
                </a:lnTo>
                <a:cubicBezTo>
                  <a:pt x="0" y="30"/>
                  <a:pt x="30" y="0"/>
                  <a:pt x="67" y="0"/>
                </a:cubicBezTo>
                <a:lnTo>
                  <a:pt x="1319" y="0"/>
                </a:lnTo>
                <a:cubicBezTo>
                  <a:pt x="1355" y="0"/>
                  <a:pt x="1385" y="30"/>
                  <a:pt x="1385" y="66"/>
                </a:cubicBezTo>
                <a:lnTo>
                  <a:pt x="1385" y="377"/>
                </a:lnTo>
                <a:cubicBezTo>
                  <a:pt x="1385" y="414"/>
                  <a:pt x="1355" y="444"/>
                  <a:pt x="1319" y="444"/>
                </a:cubicBezTo>
                <a:lnTo>
                  <a:pt x="67" y="444"/>
                </a:lnTo>
                <a:cubicBezTo>
                  <a:pt x="30" y="444"/>
                  <a:pt x="0" y="414"/>
                  <a:pt x="0" y="377"/>
                </a:cubicBezTo>
                <a:lnTo>
                  <a:pt x="0" y="66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sz="1400" kern="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OpenContrail</a:t>
            </a:r>
            <a:endParaRPr lang="en-US" sz="14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9" name="Freeform 160"/>
          <p:cNvSpPr>
            <a:spLocks/>
          </p:cNvSpPr>
          <p:nvPr/>
        </p:nvSpPr>
        <p:spPr bwMode="auto">
          <a:xfrm>
            <a:off x="4023308" y="3315400"/>
            <a:ext cx="1462731" cy="503513"/>
          </a:xfrm>
          <a:custGeom>
            <a:avLst/>
            <a:gdLst>
              <a:gd name="T0" fmla="*/ 0 w 1385"/>
              <a:gd name="T1" fmla="*/ 66 h 444"/>
              <a:gd name="T2" fmla="*/ 0 w 1385"/>
              <a:gd name="T3" fmla="*/ 66 h 444"/>
              <a:gd name="T4" fmla="*/ 67 w 1385"/>
              <a:gd name="T5" fmla="*/ 0 h 444"/>
              <a:gd name="T6" fmla="*/ 1319 w 1385"/>
              <a:gd name="T7" fmla="*/ 0 h 444"/>
              <a:gd name="T8" fmla="*/ 1385 w 1385"/>
              <a:gd name="T9" fmla="*/ 66 h 444"/>
              <a:gd name="T10" fmla="*/ 1385 w 1385"/>
              <a:gd name="T11" fmla="*/ 377 h 444"/>
              <a:gd name="T12" fmla="*/ 1319 w 1385"/>
              <a:gd name="T13" fmla="*/ 444 h 444"/>
              <a:gd name="T14" fmla="*/ 67 w 1385"/>
              <a:gd name="T15" fmla="*/ 444 h 444"/>
              <a:gd name="T16" fmla="*/ 0 w 1385"/>
              <a:gd name="T17" fmla="*/ 377 h 444"/>
              <a:gd name="T18" fmla="*/ 0 w 1385"/>
              <a:gd name="T19" fmla="*/ 66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5" h="444">
                <a:moveTo>
                  <a:pt x="0" y="66"/>
                </a:moveTo>
                <a:lnTo>
                  <a:pt x="0" y="66"/>
                </a:lnTo>
                <a:cubicBezTo>
                  <a:pt x="0" y="30"/>
                  <a:pt x="30" y="0"/>
                  <a:pt x="67" y="0"/>
                </a:cubicBezTo>
                <a:lnTo>
                  <a:pt x="1319" y="0"/>
                </a:lnTo>
                <a:cubicBezTo>
                  <a:pt x="1355" y="0"/>
                  <a:pt x="1385" y="30"/>
                  <a:pt x="1385" y="66"/>
                </a:cubicBezTo>
                <a:lnTo>
                  <a:pt x="1385" y="377"/>
                </a:lnTo>
                <a:cubicBezTo>
                  <a:pt x="1385" y="414"/>
                  <a:pt x="1355" y="444"/>
                  <a:pt x="1319" y="444"/>
                </a:cubicBezTo>
                <a:lnTo>
                  <a:pt x="67" y="444"/>
                </a:lnTo>
                <a:cubicBezTo>
                  <a:pt x="30" y="444"/>
                  <a:pt x="0" y="414"/>
                  <a:pt x="0" y="377"/>
                </a:cubicBezTo>
                <a:lnTo>
                  <a:pt x="0" y="66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sz="1400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Daylight</a:t>
            </a:r>
            <a:endParaRPr lang="en-US" sz="14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0" name="Freeform 160"/>
          <p:cNvSpPr>
            <a:spLocks/>
          </p:cNvSpPr>
          <p:nvPr/>
        </p:nvSpPr>
        <p:spPr bwMode="auto">
          <a:xfrm>
            <a:off x="7921322" y="3379624"/>
            <a:ext cx="1565997" cy="396567"/>
          </a:xfrm>
          <a:custGeom>
            <a:avLst/>
            <a:gdLst>
              <a:gd name="T0" fmla="*/ 0 w 1385"/>
              <a:gd name="T1" fmla="*/ 66 h 444"/>
              <a:gd name="T2" fmla="*/ 0 w 1385"/>
              <a:gd name="T3" fmla="*/ 66 h 444"/>
              <a:gd name="T4" fmla="*/ 67 w 1385"/>
              <a:gd name="T5" fmla="*/ 0 h 444"/>
              <a:gd name="T6" fmla="*/ 1319 w 1385"/>
              <a:gd name="T7" fmla="*/ 0 h 444"/>
              <a:gd name="T8" fmla="*/ 1385 w 1385"/>
              <a:gd name="T9" fmla="*/ 66 h 444"/>
              <a:gd name="T10" fmla="*/ 1385 w 1385"/>
              <a:gd name="T11" fmla="*/ 377 h 444"/>
              <a:gd name="T12" fmla="*/ 1319 w 1385"/>
              <a:gd name="T13" fmla="*/ 444 h 444"/>
              <a:gd name="T14" fmla="*/ 67 w 1385"/>
              <a:gd name="T15" fmla="*/ 444 h 444"/>
              <a:gd name="T16" fmla="*/ 0 w 1385"/>
              <a:gd name="T17" fmla="*/ 377 h 444"/>
              <a:gd name="T18" fmla="*/ 0 w 1385"/>
              <a:gd name="T19" fmla="*/ 66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5" h="444">
                <a:moveTo>
                  <a:pt x="0" y="66"/>
                </a:moveTo>
                <a:lnTo>
                  <a:pt x="0" y="66"/>
                </a:lnTo>
                <a:cubicBezTo>
                  <a:pt x="0" y="30"/>
                  <a:pt x="30" y="0"/>
                  <a:pt x="67" y="0"/>
                </a:cubicBezTo>
                <a:lnTo>
                  <a:pt x="1319" y="0"/>
                </a:lnTo>
                <a:cubicBezTo>
                  <a:pt x="1355" y="0"/>
                  <a:pt x="1385" y="30"/>
                  <a:pt x="1385" y="66"/>
                </a:cubicBezTo>
                <a:lnTo>
                  <a:pt x="1385" y="377"/>
                </a:lnTo>
                <a:cubicBezTo>
                  <a:pt x="1385" y="414"/>
                  <a:pt x="1355" y="444"/>
                  <a:pt x="1319" y="444"/>
                </a:cubicBezTo>
                <a:lnTo>
                  <a:pt x="67" y="444"/>
                </a:lnTo>
                <a:cubicBezTo>
                  <a:pt x="30" y="444"/>
                  <a:pt x="0" y="414"/>
                  <a:pt x="0" y="377"/>
                </a:cubicBezTo>
                <a:lnTo>
                  <a:pt x="0" y="66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sz="1400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ONOS</a:t>
            </a:r>
            <a:endParaRPr lang="en-US" sz="14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75" name="Group 75"/>
          <p:cNvGrpSpPr/>
          <p:nvPr/>
        </p:nvGrpSpPr>
        <p:grpSpPr>
          <a:xfrm>
            <a:off x="528467" y="6263376"/>
            <a:ext cx="697685" cy="183027"/>
            <a:chOff x="15066963" y="-590550"/>
            <a:chExt cx="4225925" cy="1885950"/>
          </a:xfrm>
        </p:grpSpPr>
        <p:sp>
          <p:nvSpPr>
            <p:cNvPr id="376" name="Freeform 375"/>
            <p:cNvSpPr>
              <a:spLocks/>
            </p:cNvSpPr>
            <p:nvPr/>
          </p:nvSpPr>
          <p:spPr bwMode="auto">
            <a:xfrm>
              <a:off x="15066963" y="-590550"/>
              <a:ext cx="4225925" cy="1885950"/>
            </a:xfrm>
            <a:custGeom>
              <a:avLst/>
              <a:gdLst>
                <a:gd name="T0" fmla="*/ 0 w 2662"/>
                <a:gd name="T1" fmla="*/ 0 h 1188"/>
                <a:gd name="T2" fmla="*/ 0 w 2662"/>
                <a:gd name="T3" fmla="*/ 973 h 1188"/>
                <a:gd name="T4" fmla="*/ 1462 w 2662"/>
                <a:gd name="T5" fmla="*/ 973 h 1188"/>
                <a:gd name="T6" fmla="*/ 1462 w 2662"/>
                <a:gd name="T7" fmla="*/ 1188 h 1188"/>
                <a:gd name="T8" fmla="*/ 2253 w 2662"/>
                <a:gd name="T9" fmla="*/ 1188 h 1188"/>
                <a:gd name="T10" fmla="*/ 2253 w 2662"/>
                <a:gd name="T11" fmla="*/ 973 h 1188"/>
                <a:gd name="T12" fmla="*/ 2662 w 2662"/>
                <a:gd name="T13" fmla="*/ 973 h 1188"/>
                <a:gd name="T14" fmla="*/ 2662 w 2662"/>
                <a:gd name="T15" fmla="*/ 0 h 1188"/>
                <a:gd name="T16" fmla="*/ 0 w 2662"/>
                <a:gd name="T17" fmla="*/ 0 h 1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62" h="1188">
                  <a:moveTo>
                    <a:pt x="0" y="0"/>
                  </a:moveTo>
                  <a:lnTo>
                    <a:pt x="0" y="973"/>
                  </a:lnTo>
                  <a:lnTo>
                    <a:pt x="1462" y="973"/>
                  </a:lnTo>
                  <a:lnTo>
                    <a:pt x="1462" y="1188"/>
                  </a:lnTo>
                  <a:lnTo>
                    <a:pt x="2253" y="1188"/>
                  </a:lnTo>
                  <a:lnTo>
                    <a:pt x="2253" y="973"/>
                  </a:lnTo>
                  <a:lnTo>
                    <a:pt x="2662" y="973"/>
                  </a:lnTo>
                  <a:lnTo>
                    <a:pt x="2662" y="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5000">
                  <a:srgbClr val="D6DF27"/>
                </a:gs>
                <a:gs pos="95000">
                  <a:srgbClr val="8CC640"/>
                </a:gs>
              </a:gsLst>
              <a:lin ang="5400000" scaled="1"/>
              <a:tileRect/>
            </a:gradFill>
            <a:ln w="19050">
              <a:solidFill>
                <a:schemeClr val="accent5"/>
              </a:solidFill>
              <a:round/>
              <a:headEnd/>
              <a:tailEnd/>
            </a:ln>
            <a:effectLst/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77" name="Rectangle 376"/>
            <p:cNvSpPr>
              <a:spLocks noChangeArrowheads="1"/>
            </p:cNvSpPr>
            <p:nvPr/>
          </p:nvSpPr>
          <p:spPr bwMode="auto">
            <a:xfrm>
              <a:off x="17800638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78" name="Freeform 377"/>
            <p:cNvSpPr>
              <a:spLocks/>
            </p:cNvSpPr>
            <p:nvPr/>
          </p:nvSpPr>
          <p:spPr bwMode="auto">
            <a:xfrm>
              <a:off x="17800638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79" name="Rectangle 378"/>
            <p:cNvSpPr>
              <a:spLocks noChangeArrowheads="1"/>
            </p:cNvSpPr>
            <p:nvPr/>
          </p:nvSpPr>
          <p:spPr bwMode="auto">
            <a:xfrm>
              <a:off x="17960975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0" name="Freeform 379"/>
            <p:cNvSpPr>
              <a:spLocks/>
            </p:cNvSpPr>
            <p:nvPr/>
          </p:nvSpPr>
          <p:spPr bwMode="auto">
            <a:xfrm>
              <a:off x="17960975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1" name="Rectangle 380"/>
            <p:cNvSpPr>
              <a:spLocks noChangeArrowheads="1"/>
            </p:cNvSpPr>
            <p:nvPr/>
          </p:nvSpPr>
          <p:spPr bwMode="auto">
            <a:xfrm>
              <a:off x="17473613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2" name="Freeform 381"/>
            <p:cNvSpPr>
              <a:spLocks/>
            </p:cNvSpPr>
            <p:nvPr/>
          </p:nvSpPr>
          <p:spPr bwMode="auto">
            <a:xfrm>
              <a:off x="17473613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3" name="Rectangle 382"/>
            <p:cNvSpPr>
              <a:spLocks noChangeArrowheads="1"/>
            </p:cNvSpPr>
            <p:nvPr/>
          </p:nvSpPr>
          <p:spPr bwMode="auto">
            <a:xfrm>
              <a:off x="17635538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4" name="Freeform 383"/>
            <p:cNvSpPr>
              <a:spLocks/>
            </p:cNvSpPr>
            <p:nvPr/>
          </p:nvSpPr>
          <p:spPr bwMode="auto">
            <a:xfrm>
              <a:off x="17635538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5" name="Rectangle 384"/>
            <p:cNvSpPr>
              <a:spLocks noChangeArrowheads="1"/>
            </p:cNvSpPr>
            <p:nvPr/>
          </p:nvSpPr>
          <p:spPr bwMode="auto">
            <a:xfrm>
              <a:off x="18126075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6" name="Freeform 385"/>
            <p:cNvSpPr>
              <a:spLocks/>
            </p:cNvSpPr>
            <p:nvPr/>
          </p:nvSpPr>
          <p:spPr bwMode="auto">
            <a:xfrm>
              <a:off x="18126075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18291175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8" name="Freeform 387"/>
            <p:cNvSpPr>
              <a:spLocks/>
            </p:cNvSpPr>
            <p:nvPr/>
          </p:nvSpPr>
          <p:spPr bwMode="auto">
            <a:xfrm>
              <a:off x="18291175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89" name="Rectangle 388"/>
            <p:cNvSpPr>
              <a:spLocks noChangeArrowheads="1"/>
            </p:cNvSpPr>
            <p:nvPr/>
          </p:nvSpPr>
          <p:spPr bwMode="auto">
            <a:xfrm>
              <a:off x="18453100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90" name="Freeform 389"/>
            <p:cNvSpPr>
              <a:spLocks/>
            </p:cNvSpPr>
            <p:nvPr/>
          </p:nvSpPr>
          <p:spPr bwMode="auto">
            <a:xfrm>
              <a:off x="18453100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391" name="Rectangle 390"/>
            <p:cNvSpPr>
              <a:spLocks noChangeArrowheads="1"/>
            </p:cNvSpPr>
            <p:nvPr/>
          </p:nvSpPr>
          <p:spPr bwMode="auto">
            <a:xfrm>
              <a:off x="17694275" y="-387350"/>
              <a:ext cx="87313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392" name="Rectangle 391"/>
            <p:cNvSpPr>
              <a:spLocks noChangeArrowheads="1"/>
            </p:cNvSpPr>
            <p:nvPr/>
          </p:nvSpPr>
          <p:spPr bwMode="auto">
            <a:xfrm>
              <a:off x="17859375" y="-387350"/>
              <a:ext cx="87313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393" name="Rectangle 392"/>
            <p:cNvSpPr>
              <a:spLocks noChangeArrowheads="1"/>
            </p:cNvSpPr>
            <p:nvPr/>
          </p:nvSpPr>
          <p:spPr bwMode="auto">
            <a:xfrm>
              <a:off x="18021300" y="-387350"/>
              <a:ext cx="85725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394" name="Rectangle 393"/>
            <p:cNvSpPr>
              <a:spLocks noChangeArrowheads="1"/>
            </p:cNvSpPr>
            <p:nvPr/>
          </p:nvSpPr>
          <p:spPr bwMode="auto">
            <a:xfrm>
              <a:off x="18186400" y="-387350"/>
              <a:ext cx="85725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395" name="Rectangle 394"/>
            <p:cNvSpPr>
              <a:spLocks noChangeArrowheads="1"/>
            </p:cNvSpPr>
            <p:nvPr/>
          </p:nvSpPr>
          <p:spPr bwMode="auto">
            <a:xfrm>
              <a:off x="18346738" y="-387350"/>
              <a:ext cx="87313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396" name="Rectangle 395"/>
            <p:cNvSpPr>
              <a:spLocks noChangeArrowheads="1"/>
            </p:cNvSpPr>
            <p:nvPr/>
          </p:nvSpPr>
          <p:spPr bwMode="auto">
            <a:xfrm>
              <a:off x="17694275" y="673100"/>
              <a:ext cx="87313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397" name="Rectangle 396"/>
            <p:cNvSpPr>
              <a:spLocks noChangeArrowheads="1"/>
            </p:cNvSpPr>
            <p:nvPr/>
          </p:nvSpPr>
          <p:spPr bwMode="auto">
            <a:xfrm>
              <a:off x="17859375" y="673100"/>
              <a:ext cx="87313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398" name="Rectangle 397"/>
            <p:cNvSpPr>
              <a:spLocks noChangeArrowheads="1"/>
            </p:cNvSpPr>
            <p:nvPr/>
          </p:nvSpPr>
          <p:spPr bwMode="auto">
            <a:xfrm>
              <a:off x="18021300" y="673100"/>
              <a:ext cx="85725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399" name="Rectangle 398"/>
            <p:cNvSpPr>
              <a:spLocks noChangeArrowheads="1"/>
            </p:cNvSpPr>
            <p:nvPr/>
          </p:nvSpPr>
          <p:spPr bwMode="auto">
            <a:xfrm>
              <a:off x="18186400" y="673100"/>
              <a:ext cx="85725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0" name="Rectangle 399"/>
            <p:cNvSpPr>
              <a:spLocks noChangeArrowheads="1"/>
            </p:cNvSpPr>
            <p:nvPr/>
          </p:nvSpPr>
          <p:spPr bwMode="auto">
            <a:xfrm>
              <a:off x="18346738" y="673100"/>
              <a:ext cx="87313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1" name="Rectangle 400"/>
            <p:cNvSpPr>
              <a:spLocks noChangeArrowheads="1"/>
            </p:cNvSpPr>
            <p:nvPr/>
          </p:nvSpPr>
          <p:spPr bwMode="auto">
            <a:xfrm>
              <a:off x="18535650" y="482600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2" name="Rectangle 401"/>
            <p:cNvSpPr>
              <a:spLocks noChangeArrowheads="1"/>
            </p:cNvSpPr>
            <p:nvPr/>
          </p:nvSpPr>
          <p:spPr bwMode="auto">
            <a:xfrm>
              <a:off x="18535650" y="317500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3" name="Rectangle 402"/>
            <p:cNvSpPr>
              <a:spLocks noChangeArrowheads="1"/>
            </p:cNvSpPr>
            <p:nvPr/>
          </p:nvSpPr>
          <p:spPr bwMode="auto">
            <a:xfrm>
              <a:off x="18535650" y="155575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4" name="Rectangle 403"/>
            <p:cNvSpPr>
              <a:spLocks noChangeArrowheads="1"/>
            </p:cNvSpPr>
            <p:nvPr/>
          </p:nvSpPr>
          <p:spPr bwMode="auto">
            <a:xfrm>
              <a:off x="18535650" y="-9525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5" name="Rectangle 404"/>
            <p:cNvSpPr>
              <a:spLocks noChangeArrowheads="1"/>
            </p:cNvSpPr>
            <p:nvPr/>
          </p:nvSpPr>
          <p:spPr bwMode="auto">
            <a:xfrm>
              <a:off x="18535650" y="-169863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6" name="Rectangle 405"/>
            <p:cNvSpPr>
              <a:spLocks noChangeArrowheads="1"/>
            </p:cNvSpPr>
            <p:nvPr/>
          </p:nvSpPr>
          <p:spPr bwMode="auto">
            <a:xfrm>
              <a:off x="17473613" y="482600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7" name="Rectangle 406"/>
            <p:cNvSpPr>
              <a:spLocks noChangeArrowheads="1"/>
            </p:cNvSpPr>
            <p:nvPr/>
          </p:nvSpPr>
          <p:spPr bwMode="auto">
            <a:xfrm>
              <a:off x="17473613" y="317500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8" name="Rectangle 407"/>
            <p:cNvSpPr>
              <a:spLocks noChangeArrowheads="1"/>
            </p:cNvSpPr>
            <p:nvPr/>
          </p:nvSpPr>
          <p:spPr bwMode="auto">
            <a:xfrm>
              <a:off x="17473613" y="155575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09" name="Rectangle 408"/>
            <p:cNvSpPr>
              <a:spLocks noChangeArrowheads="1"/>
            </p:cNvSpPr>
            <p:nvPr/>
          </p:nvSpPr>
          <p:spPr bwMode="auto">
            <a:xfrm>
              <a:off x="17473613" y="-9525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10" name="Rectangle 409"/>
            <p:cNvSpPr>
              <a:spLocks noChangeArrowheads="1"/>
            </p:cNvSpPr>
            <p:nvPr/>
          </p:nvSpPr>
          <p:spPr bwMode="auto">
            <a:xfrm>
              <a:off x="17473613" y="-169863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11" name="Rectangle 410"/>
            <p:cNvSpPr>
              <a:spLocks noChangeArrowheads="1"/>
            </p:cNvSpPr>
            <p:nvPr/>
          </p:nvSpPr>
          <p:spPr bwMode="auto">
            <a:xfrm>
              <a:off x="17583150" y="-279400"/>
              <a:ext cx="952500" cy="9525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2" name="Rectangle 411"/>
            <p:cNvSpPr>
              <a:spLocks noChangeArrowheads="1"/>
            </p:cNvSpPr>
            <p:nvPr/>
          </p:nvSpPr>
          <p:spPr bwMode="auto">
            <a:xfrm>
              <a:off x="16589375" y="-252413"/>
              <a:ext cx="606425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3" name="Rectangle 412"/>
            <p:cNvSpPr>
              <a:spLocks noChangeArrowheads="1"/>
            </p:cNvSpPr>
            <p:nvPr/>
          </p:nvSpPr>
          <p:spPr bwMode="auto">
            <a:xfrm>
              <a:off x="16589375" y="69850"/>
              <a:ext cx="606425" cy="231775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4" name="Rectangle 413"/>
            <p:cNvSpPr>
              <a:spLocks noChangeArrowheads="1"/>
            </p:cNvSpPr>
            <p:nvPr/>
          </p:nvSpPr>
          <p:spPr bwMode="auto">
            <a:xfrm>
              <a:off x="16589375" y="376238"/>
              <a:ext cx="606425" cy="233363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5" name="Rectangle 414"/>
            <p:cNvSpPr>
              <a:spLocks noChangeArrowheads="1"/>
            </p:cNvSpPr>
            <p:nvPr/>
          </p:nvSpPr>
          <p:spPr bwMode="auto">
            <a:xfrm>
              <a:off x="18954750" y="-358775"/>
              <a:ext cx="244475" cy="230188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6" name="Rectangle 415"/>
            <p:cNvSpPr>
              <a:spLocks noChangeArrowheads="1"/>
            </p:cNvSpPr>
            <p:nvPr/>
          </p:nvSpPr>
          <p:spPr bwMode="auto">
            <a:xfrm>
              <a:off x="18954750" y="-69850"/>
              <a:ext cx="244475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7" name="Rectangle 416"/>
            <p:cNvSpPr>
              <a:spLocks noChangeArrowheads="1"/>
            </p:cNvSpPr>
            <p:nvPr/>
          </p:nvSpPr>
          <p:spPr bwMode="auto">
            <a:xfrm>
              <a:off x="18954750" y="219075"/>
              <a:ext cx="244475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8" name="Rectangle 417"/>
            <p:cNvSpPr>
              <a:spLocks noChangeArrowheads="1"/>
            </p:cNvSpPr>
            <p:nvPr/>
          </p:nvSpPr>
          <p:spPr bwMode="auto">
            <a:xfrm>
              <a:off x="18957925" y="508000"/>
              <a:ext cx="241300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9" name="Rectangle 418"/>
            <p:cNvSpPr>
              <a:spLocks noChangeArrowheads="1"/>
            </p:cNvSpPr>
            <p:nvPr/>
          </p:nvSpPr>
          <p:spPr bwMode="auto">
            <a:xfrm>
              <a:off x="15913100" y="-252413"/>
              <a:ext cx="608013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20" name="Rectangle 419"/>
            <p:cNvSpPr>
              <a:spLocks noChangeArrowheads="1"/>
            </p:cNvSpPr>
            <p:nvPr/>
          </p:nvSpPr>
          <p:spPr bwMode="auto">
            <a:xfrm>
              <a:off x="15913100" y="69850"/>
              <a:ext cx="608013" cy="231775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21" name="Rectangle 420"/>
            <p:cNvSpPr>
              <a:spLocks noChangeArrowheads="1"/>
            </p:cNvSpPr>
            <p:nvPr/>
          </p:nvSpPr>
          <p:spPr bwMode="auto">
            <a:xfrm>
              <a:off x="15913100" y="376238"/>
              <a:ext cx="608013" cy="233363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22" name="Rectangle 421"/>
            <p:cNvSpPr>
              <a:spLocks noChangeArrowheads="1"/>
            </p:cNvSpPr>
            <p:nvPr/>
          </p:nvSpPr>
          <p:spPr bwMode="auto">
            <a:xfrm>
              <a:off x="15232063" y="-252413"/>
              <a:ext cx="606425" cy="228600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2"/>
                </a:gs>
              </a:gsLst>
              <a:lin ang="5400000" scaled="1"/>
              <a:tileRect/>
            </a:gra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23" name="Rectangle 422"/>
            <p:cNvSpPr>
              <a:spLocks noChangeArrowheads="1"/>
            </p:cNvSpPr>
            <p:nvPr/>
          </p:nvSpPr>
          <p:spPr bwMode="auto">
            <a:xfrm>
              <a:off x="15232063" y="69850"/>
              <a:ext cx="606425" cy="231775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2"/>
                </a:gs>
              </a:gsLst>
              <a:lin ang="5400000" scaled="1"/>
              <a:tileRect/>
            </a:gra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424" name="Rectangle 423"/>
            <p:cNvSpPr>
              <a:spLocks noChangeArrowheads="1"/>
            </p:cNvSpPr>
            <p:nvPr/>
          </p:nvSpPr>
          <p:spPr bwMode="auto">
            <a:xfrm>
              <a:off x="15232063" y="376238"/>
              <a:ext cx="606425" cy="233363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2"/>
                </a:gs>
              </a:gsLst>
              <a:lin ang="5400000" scaled="1"/>
              <a:tileRect/>
            </a:gra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</p:grpSp>
      <p:sp>
        <p:nvSpPr>
          <p:cNvPr id="486" name="Rounded Rectangle 485"/>
          <p:cNvSpPr/>
          <p:nvPr/>
        </p:nvSpPr>
        <p:spPr>
          <a:xfrm>
            <a:off x="2300447" y="5979383"/>
            <a:ext cx="1186141" cy="396093"/>
          </a:xfrm>
          <a:prstGeom prst="roundRect">
            <a:avLst>
              <a:gd name="adj" fmla="val 7693"/>
            </a:avLst>
          </a:prstGeom>
          <a:solidFill>
            <a:srgbClr val="92D05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VMDq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3" name="Group 75"/>
          <p:cNvGrpSpPr/>
          <p:nvPr/>
        </p:nvGrpSpPr>
        <p:grpSpPr>
          <a:xfrm>
            <a:off x="2213748" y="6312973"/>
            <a:ext cx="745680" cy="306669"/>
            <a:chOff x="15066963" y="-590549"/>
            <a:chExt cx="4225925" cy="1885949"/>
          </a:xfrm>
        </p:grpSpPr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5066963" y="-590549"/>
              <a:ext cx="4225925" cy="1885949"/>
            </a:xfrm>
            <a:custGeom>
              <a:avLst/>
              <a:gdLst>
                <a:gd name="T0" fmla="*/ 0 w 2662"/>
                <a:gd name="T1" fmla="*/ 0 h 1188"/>
                <a:gd name="T2" fmla="*/ 0 w 2662"/>
                <a:gd name="T3" fmla="*/ 973 h 1188"/>
                <a:gd name="T4" fmla="*/ 1462 w 2662"/>
                <a:gd name="T5" fmla="*/ 973 h 1188"/>
                <a:gd name="T6" fmla="*/ 1462 w 2662"/>
                <a:gd name="T7" fmla="*/ 1188 h 1188"/>
                <a:gd name="T8" fmla="*/ 2253 w 2662"/>
                <a:gd name="T9" fmla="*/ 1188 h 1188"/>
                <a:gd name="T10" fmla="*/ 2253 w 2662"/>
                <a:gd name="T11" fmla="*/ 973 h 1188"/>
                <a:gd name="T12" fmla="*/ 2662 w 2662"/>
                <a:gd name="T13" fmla="*/ 973 h 1188"/>
                <a:gd name="T14" fmla="*/ 2662 w 2662"/>
                <a:gd name="T15" fmla="*/ 0 h 1188"/>
                <a:gd name="T16" fmla="*/ 0 w 2662"/>
                <a:gd name="T17" fmla="*/ 0 h 1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62" h="1188">
                  <a:moveTo>
                    <a:pt x="0" y="0"/>
                  </a:moveTo>
                  <a:lnTo>
                    <a:pt x="0" y="973"/>
                  </a:lnTo>
                  <a:lnTo>
                    <a:pt x="1462" y="973"/>
                  </a:lnTo>
                  <a:lnTo>
                    <a:pt x="1462" y="1188"/>
                  </a:lnTo>
                  <a:lnTo>
                    <a:pt x="2253" y="1188"/>
                  </a:lnTo>
                  <a:lnTo>
                    <a:pt x="2253" y="973"/>
                  </a:lnTo>
                  <a:lnTo>
                    <a:pt x="2662" y="973"/>
                  </a:lnTo>
                  <a:lnTo>
                    <a:pt x="2662" y="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5000">
                  <a:srgbClr val="D6DF27"/>
                </a:gs>
                <a:gs pos="95000">
                  <a:srgbClr val="8CC640"/>
                </a:gs>
              </a:gsLst>
              <a:lin ang="5400000" scaled="1"/>
              <a:tileRect/>
            </a:gradFill>
            <a:ln w="19050">
              <a:solidFill>
                <a:schemeClr val="accent5"/>
              </a:solidFill>
              <a:round/>
              <a:headEnd/>
              <a:tailEnd/>
            </a:ln>
            <a:effectLst/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17800638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7800638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17960975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7960975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17473613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7473613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17635538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7635538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18126075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8126075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18291175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8291175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8453100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8453100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17694275" y="-387350"/>
              <a:ext cx="87313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17859375" y="-387350"/>
              <a:ext cx="87313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18021300" y="-387350"/>
              <a:ext cx="85725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18186400" y="-387350"/>
              <a:ext cx="85725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18346738" y="-387350"/>
              <a:ext cx="87313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17694275" y="673100"/>
              <a:ext cx="87313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17859375" y="673100"/>
              <a:ext cx="87313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18021300" y="673100"/>
              <a:ext cx="85725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18186400" y="673100"/>
              <a:ext cx="85725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18346738" y="673100"/>
              <a:ext cx="87313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18535650" y="482600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18535650" y="317500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18535650" y="155575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18535650" y="-9525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18535650" y="-169863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17473613" y="482600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17473613" y="317500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17473613" y="155575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17473613" y="-9525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17473613" y="-169863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17583150" y="-279400"/>
              <a:ext cx="952500" cy="9525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16589375" y="-252413"/>
              <a:ext cx="606425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16589375" y="69850"/>
              <a:ext cx="606425" cy="231775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16589375" y="376238"/>
              <a:ext cx="606425" cy="233363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18954750" y="-358775"/>
              <a:ext cx="244475" cy="230188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18954750" y="-69850"/>
              <a:ext cx="244475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18954750" y="219075"/>
              <a:ext cx="244475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18957925" y="508000"/>
              <a:ext cx="241300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15913100" y="-252413"/>
              <a:ext cx="608013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15913100" y="69850"/>
              <a:ext cx="608013" cy="231775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15913100" y="376238"/>
              <a:ext cx="608013" cy="233363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15232063" y="-252413"/>
              <a:ext cx="606425" cy="228600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2"/>
                </a:gs>
              </a:gsLst>
              <a:lin ang="5400000" scaled="1"/>
              <a:tileRect/>
            </a:gra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15232063" y="69850"/>
              <a:ext cx="606425" cy="231775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2"/>
                </a:gs>
              </a:gsLst>
              <a:lin ang="5400000" scaled="1"/>
              <a:tileRect/>
            </a:gra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15232063" y="376238"/>
              <a:ext cx="606425" cy="233363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2"/>
                </a:gs>
              </a:gsLst>
              <a:lin ang="5400000" scaled="1"/>
              <a:tileRect/>
            </a:gra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</p:grpSp>
      <p:sp>
        <p:nvSpPr>
          <p:cNvPr id="294" name="Rounded Rectangle 293"/>
          <p:cNvSpPr/>
          <p:nvPr/>
        </p:nvSpPr>
        <p:spPr>
          <a:xfrm>
            <a:off x="9472177" y="5972225"/>
            <a:ext cx="1255737" cy="675318"/>
          </a:xfrm>
          <a:prstGeom prst="roundRect">
            <a:avLst>
              <a:gd name="adj" fmla="val 7693"/>
            </a:avLst>
          </a:prstGeom>
          <a:solidFill>
            <a:srgbClr val="92D05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QAT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72" name="Picture 920" descr="chipset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128844" y="6221481"/>
            <a:ext cx="395082" cy="346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" name="TextBox 286"/>
          <p:cNvSpPr txBox="1"/>
          <p:nvPr/>
        </p:nvSpPr>
        <p:spPr>
          <a:xfrm>
            <a:off x="9417812" y="6238431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697"/>
            <a:r>
              <a:rPr lang="en-US" sz="900" dirty="0">
                <a:solidFill>
                  <a:srgbClr val="0070C0"/>
                </a:solidFill>
              </a:rPr>
              <a:t>Chipset</a:t>
            </a:r>
          </a:p>
          <a:p>
            <a:pPr algn="ctr" defTabSz="685697"/>
            <a:r>
              <a:rPr lang="en-US" sz="900" dirty="0">
                <a:solidFill>
                  <a:srgbClr val="0070C0"/>
                </a:solidFill>
              </a:rPr>
              <a:t>Acceleration</a:t>
            </a:r>
          </a:p>
        </p:txBody>
      </p:sp>
      <p:sp>
        <p:nvSpPr>
          <p:cNvPr id="297" name="Rounded Rectangle 296"/>
          <p:cNvSpPr/>
          <p:nvPr/>
        </p:nvSpPr>
        <p:spPr>
          <a:xfrm>
            <a:off x="10472794" y="5311765"/>
            <a:ext cx="1328477" cy="432919"/>
          </a:xfrm>
          <a:prstGeom prst="roundRect">
            <a:avLst>
              <a:gd name="adj" fmla="val 41785"/>
            </a:avLst>
          </a:prstGeom>
          <a:solidFill>
            <a:schemeClr val="accent2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Hyperscan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2" name="Rounded Rectangle 491"/>
          <p:cNvSpPr/>
          <p:nvPr/>
        </p:nvSpPr>
        <p:spPr>
          <a:xfrm>
            <a:off x="926174" y="4285929"/>
            <a:ext cx="664096" cy="298835"/>
          </a:xfrm>
          <a:prstGeom prst="roundRect">
            <a:avLst>
              <a:gd name="adj" fmla="val 7693"/>
            </a:avLst>
          </a:prstGeom>
          <a:solidFill>
            <a:schemeClr val="accent2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KVM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3" name="Rounded Rectangle 492"/>
          <p:cNvSpPr/>
          <p:nvPr/>
        </p:nvSpPr>
        <p:spPr>
          <a:xfrm>
            <a:off x="1663368" y="4303705"/>
            <a:ext cx="651925" cy="250380"/>
          </a:xfrm>
          <a:prstGeom prst="roundRect">
            <a:avLst>
              <a:gd name="adj" fmla="val 7693"/>
            </a:avLst>
          </a:prstGeom>
          <a:solidFill>
            <a:schemeClr val="accent2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XEN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4" name="Rounded Rectangle 493"/>
          <p:cNvSpPr/>
          <p:nvPr/>
        </p:nvSpPr>
        <p:spPr>
          <a:xfrm>
            <a:off x="2428857" y="4296674"/>
            <a:ext cx="1096076" cy="243930"/>
          </a:xfrm>
          <a:prstGeom prst="roundRect">
            <a:avLst>
              <a:gd name="adj" fmla="val 19015"/>
            </a:avLst>
          </a:prstGeom>
          <a:solidFill>
            <a:schemeClr val="accent2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HYPER-V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5" name="Rounded Rectangle 494"/>
          <p:cNvSpPr/>
          <p:nvPr/>
        </p:nvSpPr>
        <p:spPr>
          <a:xfrm>
            <a:off x="3597086" y="4287453"/>
            <a:ext cx="851460" cy="298039"/>
          </a:xfrm>
          <a:prstGeom prst="roundRect">
            <a:avLst>
              <a:gd name="adj" fmla="val 7693"/>
            </a:avLst>
          </a:prstGeom>
          <a:solidFill>
            <a:schemeClr val="accent2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QEMU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9" name="Freeform 160"/>
          <p:cNvSpPr>
            <a:spLocks/>
          </p:cNvSpPr>
          <p:nvPr/>
        </p:nvSpPr>
        <p:spPr bwMode="auto">
          <a:xfrm>
            <a:off x="4541418" y="2399079"/>
            <a:ext cx="3203818" cy="304441"/>
          </a:xfrm>
          <a:custGeom>
            <a:avLst/>
            <a:gdLst>
              <a:gd name="T0" fmla="*/ 0 w 1385"/>
              <a:gd name="T1" fmla="*/ 66 h 444"/>
              <a:gd name="T2" fmla="*/ 0 w 1385"/>
              <a:gd name="T3" fmla="*/ 66 h 444"/>
              <a:gd name="T4" fmla="*/ 67 w 1385"/>
              <a:gd name="T5" fmla="*/ 0 h 444"/>
              <a:gd name="T6" fmla="*/ 1319 w 1385"/>
              <a:gd name="T7" fmla="*/ 0 h 444"/>
              <a:gd name="T8" fmla="*/ 1385 w 1385"/>
              <a:gd name="T9" fmla="*/ 66 h 444"/>
              <a:gd name="T10" fmla="*/ 1385 w 1385"/>
              <a:gd name="T11" fmla="*/ 377 h 444"/>
              <a:gd name="T12" fmla="*/ 1319 w 1385"/>
              <a:gd name="T13" fmla="*/ 444 h 444"/>
              <a:gd name="T14" fmla="*/ 67 w 1385"/>
              <a:gd name="T15" fmla="*/ 444 h 444"/>
              <a:gd name="T16" fmla="*/ 0 w 1385"/>
              <a:gd name="T17" fmla="*/ 377 h 444"/>
              <a:gd name="T18" fmla="*/ 0 w 1385"/>
              <a:gd name="T19" fmla="*/ 66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5" h="444">
                <a:moveTo>
                  <a:pt x="0" y="66"/>
                </a:moveTo>
                <a:lnTo>
                  <a:pt x="0" y="66"/>
                </a:lnTo>
                <a:cubicBezTo>
                  <a:pt x="0" y="30"/>
                  <a:pt x="30" y="0"/>
                  <a:pt x="67" y="0"/>
                </a:cubicBezTo>
                <a:lnTo>
                  <a:pt x="1319" y="0"/>
                </a:lnTo>
                <a:cubicBezTo>
                  <a:pt x="1355" y="0"/>
                  <a:pt x="1385" y="30"/>
                  <a:pt x="1385" y="66"/>
                </a:cubicBezTo>
                <a:lnTo>
                  <a:pt x="1385" y="377"/>
                </a:lnTo>
                <a:cubicBezTo>
                  <a:pt x="1385" y="414"/>
                  <a:pt x="1355" y="444"/>
                  <a:pt x="1319" y="444"/>
                </a:cubicBezTo>
                <a:lnTo>
                  <a:pt x="67" y="444"/>
                </a:lnTo>
                <a:cubicBezTo>
                  <a:pt x="30" y="444"/>
                  <a:pt x="0" y="414"/>
                  <a:pt x="0" y="377"/>
                </a:cubicBezTo>
                <a:lnTo>
                  <a:pt x="0" y="66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sz="1400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Microsoft </a:t>
            </a:r>
            <a:r>
              <a:rPr lang="en-US" sz="1400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Azure</a:t>
            </a:r>
            <a:endParaRPr lang="en-US" sz="14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5" name="Rounded Rectangle 294"/>
          <p:cNvSpPr/>
          <p:nvPr/>
        </p:nvSpPr>
        <p:spPr>
          <a:xfrm>
            <a:off x="6742699" y="5992491"/>
            <a:ext cx="1085915" cy="412711"/>
          </a:xfrm>
          <a:prstGeom prst="roundRect">
            <a:avLst>
              <a:gd name="adj" fmla="val 7693"/>
            </a:avLst>
          </a:prstGeom>
          <a:solidFill>
            <a:schemeClr val="accent6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RDT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19" name="Group 75"/>
          <p:cNvGrpSpPr/>
          <p:nvPr/>
        </p:nvGrpSpPr>
        <p:grpSpPr>
          <a:xfrm>
            <a:off x="4272328" y="6234715"/>
            <a:ext cx="697685" cy="183027"/>
            <a:chOff x="15066963" y="-590550"/>
            <a:chExt cx="4225925" cy="1885950"/>
          </a:xfrm>
        </p:grpSpPr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5066963" y="-590550"/>
              <a:ext cx="4225925" cy="1885950"/>
            </a:xfrm>
            <a:custGeom>
              <a:avLst/>
              <a:gdLst>
                <a:gd name="T0" fmla="*/ 0 w 2662"/>
                <a:gd name="T1" fmla="*/ 0 h 1188"/>
                <a:gd name="T2" fmla="*/ 0 w 2662"/>
                <a:gd name="T3" fmla="*/ 973 h 1188"/>
                <a:gd name="T4" fmla="*/ 1462 w 2662"/>
                <a:gd name="T5" fmla="*/ 973 h 1188"/>
                <a:gd name="T6" fmla="*/ 1462 w 2662"/>
                <a:gd name="T7" fmla="*/ 1188 h 1188"/>
                <a:gd name="T8" fmla="*/ 2253 w 2662"/>
                <a:gd name="T9" fmla="*/ 1188 h 1188"/>
                <a:gd name="T10" fmla="*/ 2253 w 2662"/>
                <a:gd name="T11" fmla="*/ 973 h 1188"/>
                <a:gd name="T12" fmla="*/ 2662 w 2662"/>
                <a:gd name="T13" fmla="*/ 973 h 1188"/>
                <a:gd name="T14" fmla="*/ 2662 w 2662"/>
                <a:gd name="T15" fmla="*/ 0 h 1188"/>
                <a:gd name="T16" fmla="*/ 0 w 2662"/>
                <a:gd name="T17" fmla="*/ 0 h 1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62" h="1188">
                  <a:moveTo>
                    <a:pt x="0" y="0"/>
                  </a:moveTo>
                  <a:lnTo>
                    <a:pt x="0" y="973"/>
                  </a:lnTo>
                  <a:lnTo>
                    <a:pt x="1462" y="973"/>
                  </a:lnTo>
                  <a:lnTo>
                    <a:pt x="1462" y="1188"/>
                  </a:lnTo>
                  <a:lnTo>
                    <a:pt x="2253" y="1188"/>
                  </a:lnTo>
                  <a:lnTo>
                    <a:pt x="2253" y="973"/>
                  </a:lnTo>
                  <a:lnTo>
                    <a:pt x="2662" y="973"/>
                  </a:lnTo>
                  <a:lnTo>
                    <a:pt x="2662" y="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5000">
                  <a:srgbClr val="D6DF27"/>
                </a:gs>
                <a:gs pos="95000">
                  <a:srgbClr val="8CC640"/>
                </a:gs>
              </a:gsLst>
              <a:lin ang="5400000" scaled="1"/>
              <a:tileRect/>
            </a:gradFill>
            <a:ln w="19050">
              <a:solidFill>
                <a:schemeClr val="accent5"/>
              </a:solidFill>
              <a:round/>
              <a:headEnd/>
              <a:tailEnd/>
            </a:ln>
            <a:effectLst/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17800638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17800638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17960975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17960975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17473613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17473613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17635538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17635538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18126075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8126075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18291175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18291175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18453100" y="1146175"/>
              <a:ext cx="85725" cy="146050"/>
            </a:xfrm>
            <a:prstGeom prst="rect">
              <a:avLst/>
            </a:pr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18453100" y="1146175"/>
              <a:ext cx="85725" cy="146050"/>
            </a:xfrm>
            <a:custGeom>
              <a:avLst/>
              <a:gdLst>
                <a:gd name="T0" fmla="*/ 54 w 54"/>
                <a:gd name="T1" fmla="*/ 0 h 92"/>
                <a:gd name="T2" fmla="*/ 54 w 54"/>
                <a:gd name="T3" fmla="*/ 92 h 92"/>
                <a:gd name="T4" fmla="*/ 0 w 54"/>
                <a:gd name="T5" fmla="*/ 92 h 92"/>
                <a:gd name="T6" fmla="*/ 0 w 5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92">
                  <a:moveTo>
                    <a:pt x="54" y="0"/>
                  </a:moveTo>
                  <a:lnTo>
                    <a:pt x="54" y="92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5000">
                  <a:srgbClr val="FDD900"/>
                </a:gs>
                <a:gs pos="95000">
                  <a:srgbClr val="F27422"/>
                </a:gs>
              </a:gsLst>
              <a:lin ang="16200000" scaled="0"/>
              <a:tileRect/>
            </a:gradFill>
            <a:ln w="381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spcFirstLastPara="0" vertOverflow="overflow" horzOverflow="overflow" vert="horz" wrap="non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697"/>
              <a:endParaRPr lang="en-US" sz="1500" b="1" dirty="0">
                <a:solidFill>
                  <a:srgbClr val="0070C0"/>
                </a:solidFill>
              </a:endParaRPr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17694275" y="-387350"/>
              <a:ext cx="87313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17859375" y="-387350"/>
              <a:ext cx="87313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18021300" y="-387350"/>
              <a:ext cx="85725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18186400" y="-387350"/>
              <a:ext cx="85725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18346738" y="-387350"/>
              <a:ext cx="87313" cy="107950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0" name="Rectangle 239"/>
            <p:cNvSpPr>
              <a:spLocks noChangeArrowheads="1"/>
            </p:cNvSpPr>
            <p:nvPr/>
          </p:nvSpPr>
          <p:spPr bwMode="auto">
            <a:xfrm>
              <a:off x="17694275" y="673100"/>
              <a:ext cx="87313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17859375" y="673100"/>
              <a:ext cx="87313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2" name="Rectangle 241"/>
            <p:cNvSpPr>
              <a:spLocks noChangeArrowheads="1"/>
            </p:cNvSpPr>
            <p:nvPr/>
          </p:nvSpPr>
          <p:spPr bwMode="auto">
            <a:xfrm>
              <a:off x="18021300" y="673100"/>
              <a:ext cx="85725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18186400" y="673100"/>
              <a:ext cx="85725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4" name="Rectangle 243"/>
            <p:cNvSpPr>
              <a:spLocks noChangeArrowheads="1"/>
            </p:cNvSpPr>
            <p:nvPr/>
          </p:nvSpPr>
          <p:spPr bwMode="auto">
            <a:xfrm>
              <a:off x="18346738" y="673100"/>
              <a:ext cx="87313" cy="109538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5" name="Rectangle 244"/>
            <p:cNvSpPr>
              <a:spLocks noChangeArrowheads="1"/>
            </p:cNvSpPr>
            <p:nvPr/>
          </p:nvSpPr>
          <p:spPr bwMode="auto">
            <a:xfrm>
              <a:off x="18535650" y="482600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6" name="Rectangle 245"/>
            <p:cNvSpPr>
              <a:spLocks noChangeArrowheads="1"/>
            </p:cNvSpPr>
            <p:nvPr/>
          </p:nvSpPr>
          <p:spPr bwMode="auto">
            <a:xfrm>
              <a:off x="18535650" y="317500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7" name="Rectangle 246"/>
            <p:cNvSpPr>
              <a:spLocks noChangeArrowheads="1"/>
            </p:cNvSpPr>
            <p:nvPr/>
          </p:nvSpPr>
          <p:spPr bwMode="auto">
            <a:xfrm>
              <a:off x="18535650" y="155575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8" name="Rectangle 247"/>
            <p:cNvSpPr>
              <a:spLocks noChangeArrowheads="1"/>
            </p:cNvSpPr>
            <p:nvPr/>
          </p:nvSpPr>
          <p:spPr bwMode="auto">
            <a:xfrm>
              <a:off x="18535650" y="-9525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49" name="Rectangle 248"/>
            <p:cNvSpPr>
              <a:spLocks noChangeArrowheads="1"/>
            </p:cNvSpPr>
            <p:nvPr/>
          </p:nvSpPr>
          <p:spPr bwMode="auto">
            <a:xfrm>
              <a:off x="18535650" y="-169863"/>
              <a:ext cx="107950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50" name="Rectangle 249"/>
            <p:cNvSpPr>
              <a:spLocks noChangeArrowheads="1"/>
            </p:cNvSpPr>
            <p:nvPr/>
          </p:nvSpPr>
          <p:spPr bwMode="auto">
            <a:xfrm>
              <a:off x="17473613" y="482600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51" name="Rectangle 250"/>
            <p:cNvSpPr>
              <a:spLocks noChangeArrowheads="1"/>
            </p:cNvSpPr>
            <p:nvPr/>
          </p:nvSpPr>
          <p:spPr bwMode="auto">
            <a:xfrm>
              <a:off x="17473613" y="317500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>
              <a:off x="17473613" y="155575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53" name="Rectangle 252"/>
            <p:cNvSpPr>
              <a:spLocks noChangeArrowheads="1"/>
            </p:cNvSpPr>
            <p:nvPr/>
          </p:nvSpPr>
          <p:spPr bwMode="auto">
            <a:xfrm>
              <a:off x="17473613" y="-9525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54" name="Rectangle 253"/>
            <p:cNvSpPr>
              <a:spLocks noChangeArrowheads="1"/>
            </p:cNvSpPr>
            <p:nvPr/>
          </p:nvSpPr>
          <p:spPr bwMode="auto">
            <a:xfrm>
              <a:off x="17473613" y="-169863"/>
              <a:ext cx="112713" cy="85725"/>
            </a:xfrm>
            <a:prstGeom prst="rect">
              <a:avLst/>
            </a:prstGeom>
            <a:gradFill>
              <a:gsLst>
                <a:gs pos="100000">
                  <a:schemeClr val="bg2">
                    <a:lumMod val="60000"/>
                    <a:lumOff val="40000"/>
                  </a:schemeClr>
                </a:gs>
                <a:gs pos="0">
                  <a:schemeClr val="bg2">
                    <a:lumMod val="20000"/>
                    <a:lumOff val="80000"/>
                  </a:schemeClr>
                </a:gs>
              </a:gsLst>
              <a:lin ang="16200000" scaled="0"/>
            </a:gradFill>
            <a:ln w="38100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55" name="Rectangle 254"/>
            <p:cNvSpPr>
              <a:spLocks noChangeArrowheads="1"/>
            </p:cNvSpPr>
            <p:nvPr/>
          </p:nvSpPr>
          <p:spPr bwMode="auto">
            <a:xfrm>
              <a:off x="17583150" y="-279400"/>
              <a:ext cx="952500" cy="9525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56" name="Rectangle 255"/>
            <p:cNvSpPr>
              <a:spLocks noChangeArrowheads="1"/>
            </p:cNvSpPr>
            <p:nvPr/>
          </p:nvSpPr>
          <p:spPr bwMode="auto">
            <a:xfrm>
              <a:off x="16589375" y="-252413"/>
              <a:ext cx="606425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57" name="Rectangle 256"/>
            <p:cNvSpPr>
              <a:spLocks noChangeArrowheads="1"/>
            </p:cNvSpPr>
            <p:nvPr/>
          </p:nvSpPr>
          <p:spPr bwMode="auto">
            <a:xfrm>
              <a:off x="16589375" y="69850"/>
              <a:ext cx="606425" cy="231775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16589375" y="376238"/>
              <a:ext cx="606425" cy="233363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59" name="Rectangle 258"/>
            <p:cNvSpPr>
              <a:spLocks noChangeArrowheads="1"/>
            </p:cNvSpPr>
            <p:nvPr/>
          </p:nvSpPr>
          <p:spPr bwMode="auto">
            <a:xfrm>
              <a:off x="18954750" y="-358775"/>
              <a:ext cx="244475" cy="230188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0" name="Rectangle 259"/>
            <p:cNvSpPr>
              <a:spLocks noChangeArrowheads="1"/>
            </p:cNvSpPr>
            <p:nvPr/>
          </p:nvSpPr>
          <p:spPr bwMode="auto">
            <a:xfrm>
              <a:off x="18954750" y="-69850"/>
              <a:ext cx="244475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1" name="Rectangle 260"/>
            <p:cNvSpPr>
              <a:spLocks noChangeArrowheads="1"/>
            </p:cNvSpPr>
            <p:nvPr/>
          </p:nvSpPr>
          <p:spPr bwMode="auto">
            <a:xfrm>
              <a:off x="18954750" y="219075"/>
              <a:ext cx="244475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2" name="Rectangle 261"/>
            <p:cNvSpPr>
              <a:spLocks noChangeArrowheads="1"/>
            </p:cNvSpPr>
            <p:nvPr/>
          </p:nvSpPr>
          <p:spPr bwMode="auto">
            <a:xfrm>
              <a:off x="18957925" y="508000"/>
              <a:ext cx="241300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3" name="Rectangle 262"/>
            <p:cNvSpPr>
              <a:spLocks noChangeArrowheads="1"/>
            </p:cNvSpPr>
            <p:nvPr/>
          </p:nvSpPr>
          <p:spPr bwMode="auto">
            <a:xfrm>
              <a:off x="15913100" y="-252413"/>
              <a:ext cx="608013" cy="228600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4" name="Rectangle 263"/>
            <p:cNvSpPr>
              <a:spLocks noChangeArrowheads="1"/>
            </p:cNvSpPr>
            <p:nvPr/>
          </p:nvSpPr>
          <p:spPr bwMode="auto">
            <a:xfrm>
              <a:off x="15913100" y="69850"/>
              <a:ext cx="608013" cy="231775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5" name="Rectangle 264"/>
            <p:cNvSpPr>
              <a:spLocks noChangeArrowheads="1"/>
            </p:cNvSpPr>
            <p:nvPr/>
          </p:nvSpPr>
          <p:spPr bwMode="auto">
            <a:xfrm>
              <a:off x="15913100" y="376238"/>
              <a:ext cx="608013" cy="233363"/>
            </a:xfrm>
            <a:prstGeom prst="rect">
              <a:avLst/>
            </a:prstGeom>
            <a:solidFill>
              <a:srgbClr val="1E1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697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6" name="Rectangle 265"/>
            <p:cNvSpPr>
              <a:spLocks noChangeArrowheads="1"/>
            </p:cNvSpPr>
            <p:nvPr/>
          </p:nvSpPr>
          <p:spPr bwMode="auto">
            <a:xfrm>
              <a:off x="15232063" y="-252413"/>
              <a:ext cx="606425" cy="228600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2"/>
                </a:gs>
              </a:gsLst>
              <a:lin ang="5400000" scaled="1"/>
              <a:tileRect/>
            </a:gra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67" name="Rectangle 266"/>
            <p:cNvSpPr>
              <a:spLocks noChangeArrowheads="1"/>
            </p:cNvSpPr>
            <p:nvPr/>
          </p:nvSpPr>
          <p:spPr bwMode="auto">
            <a:xfrm>
              <a:off x="15232063" y="69850"/>
              <a:ext cx="606425" cy="231775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2"/>
                </a:gs>
              </a:gsLst>
              <a:lin ang="5400000" scaled="1"/>
              <a:tileRect/>
            </a:gra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  <p:sp>
          <p:nvSpPr>
            <p:cNvPr id="268" name="Rectangle 267"/>
            <p:cNvSpPr>
              <a:spLocks noChangeArrowheads="1"/>
            </p:cNvSpPr>
            <p:nvPr/>
          </p:nvSpPr>
          <p:spPr bwMode="auto">
            <a:xfrm>
              <a:off x="15232063" y="376238"/>
              <a:ext cx="606425" cy="233363"/>
            </a:xfrm>
            <a:prstGeom prst="rect">
              <a:avLst/>
            </a:prstGeom>
            <a:gradFill flip="none" rotWithShape="1">
              <a:gsLst>
                <a:gs pos="100000">
                  <a:schemeClr val="accent1"/>
                </a:gs>
                <a:gs pos="0">
                  <a:schemeClr val="accent2"/>
                </a:gs>
              </a:gsLst>
              <a:lin ang="5400000" scaled="1"/>
              <a:tileRect/>
            </a:gradFill>
            <a:ln w="28575" algn="ctr">
              <a:noFill/>
              <a:miter lim="800000"/>
              <a:headEnd type="none" w="sm" len="sm"/>
              <a:tailEnd type="none" w="sm" len="sm"/>
            </a:ln>
          </p:spPr>
          <p:txBody>
            <a:bodyPr lIns="68573" tIns="34287" rIns="68573" bIns="34287" rtlCol="0" anchor="ctr"/>
            <a:lstStyle/>
            <a:p>
              <a:pPr algn="ctr" defTabSz="685697"/>
              <a:endParaRPr lang="en-US" sz="1500" kern="0" dirty="0">
                <a:solidFill>
                  <a:srgbClr val="0070C0"/>
                </a:solidFill>
              </a:endParaRPr>
            </a:p>
          </p:txBody>
        </p:sp>
      </p:grpSp>
      <p:sp>
        <p:nvSpPr>
          <p:cNvPr id="504" name="Freeform 160"/>
          <p:cNvSpPr>
            <a:spLocks/>
          </p:cNvSpPr>
          <p:nvPr/>
        </p:nvSpPr>
        <p:spPr bwMode="auto">
          <a:xfrm>
            <a:off x="8185211" y="2400300"/>
            <a:ext cx="3262541" cy="309086"/>
          </a:xfrm>
          <a:custGeom>
            <a:avLst/>
            <a:gdLst>
              <a:gd name="T0" fmla="*/ 0 w 1385"/>
              <a:gd name="T1" fmla="*/ 66 h 444"/>
              <a:gd name="T2" fmla="*/ 0 w 1385"/>
              <a:gd name="T3" fmla="*/ 66 h 444"/>
              <a:gd name="T4" fmla="*/ 67 w 1385"/>
              <a:gd name="T5" fmla="*/ 0 h 444"/>
              <a:gd name="T6" fmla="*/ 1319 w 1385"/>
              <a:gd name="T7" fmla="*/ 0 h 444"/>
              <a:gd name="T8" fmla="*/ 1385 w 1385"/>
              <a:gd name="T9" fmla="*/ 66 h 444"/>
              <a:gd name="T10" fmla="*/ 1385 w 1385"/>
              <a:gd name="T11" fmla="*/ 377 h 444"/>
              <a:gd name="T12" fmla="*/ 1319 w 1385"/>
              <a:gd name="T13" fmla="*/ 444 h 444"/>
              <a:gd name="T14" fmla="*/ 67 w 1385"/>
              <a:gd name="T15" fmla="*/ 444 h 444"/>
              <a:gd name="T16" fmla="*/ 0 w 1385"/>
              <a:gd name="T17" fmla="*/ 377 h 444"/>
              <a:gd name="T18" fmla="*/ 0 w 1385"/>
              <a:gd name="T19" fmla="*/ 66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5" h="444">
                <a:moveTo>
                  <a:pt x="0" y="66"/>
                </a:moveTo>
                <a:lnTo>
                  <a:pt x="0" y="66"/>
                </a:lnTo>
                <a:cubicBezTo>
                  <a:pt x="0" y="30"/>
                  <a:pt x="30" y="0"/>
                  <a:pt x="67" y="0"/>
                </a:cubicBezTo>
                <a:lnTo>
                  <a:pt x="1319" y="0"/>
                </a:lnTo>
                <a:cubicBezTo>
                  <a:pt x="1355" y="0"/>
                  <a:pt x="1385" y="30"/>
                  <a:pt x="1385" y="66"/>
                </a:cubicBezTo>
                <a:lnTo>
                  <a:pt x="1385" y="377"/>
                </a:lnTo>
                <a:cubicBezTo>
                  <a:pt x="1385" y="414"/>
                  <a:pt x="1355" y="444"/>
                  <a:pt x="1319" y="444"/>
                </a:cubicBezTo>
                <a:lnTo>
                  <a:pt x="67" y="444"/>
                </a:lnTo>
                <a:cubicBezTo>
                  <a:pt x="30" y="444"/>
                  <a:pt x="0" y="414"/>
                  <a:pt x="0" y="377"/>
                </a:cubicBezTo>
                <a:lnTo>
                  <a:pt x="0" y="66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sz="1400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Amazon EC2</a:t>
            </a:r>
            <a:endParaRPr lang="en-US" sz="14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2" name="Rounded Rectangle 481"/>
          <p:cNvSpPr/>
          <p:nvPr/>
        </p:nvSpPr>
        <p:spPr>
          <a:xfrm>
            <a:off x="6224537" y="381000"/>
            <a:ext cx="836419" cy="525764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prstClr val="black"/>
              </a:buClr>
            </a:pPr>
            <a:r>
              <a:rPr lang="en-US" sz="1200" b="1" kern="0" dirty="0" smtClean="0"/>
              <a:t>L3 VNF Appliance</a:t>
            </a:r>
            <a:endParaRPr lang="en-US" sz="1200" b="1" kern="0" dirty="0"/>
          </a:p>
        </p:txBody>
      </p:sp>
      <p:sp>
        <p:nvSpPr>
          <p:cNvPr id="552" name="Rounded Rectangle 551"/>
          <p:cNvSpPr/>
          <p:nvPr/>
        </p:nvSpPr>
        <p:spPr>
          <a:xfrm>
            <a:off x="10673786" y="333374"/>
            <a:ext cx="836419" cy="526509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prstClr val="black"/>
              </a:buClr>
            </a:pPr>
            <a:r>
              <a:rPr lang="en-US" sz="1200" b="1" kern="0" dirty="0" smtClean="0"/>
              <a:t>Security VNF Appliance</a:t>
            </a:r>
            <a:endParaRPr lang="en-US" sz="1200" b="1" kern="0" dirty="0"/>
          </a:p>
        </p:txBody>
      </p:sp>
      <p:sp>
        <p:nvSpPr>
          <p:cNvPr id="607" name="Up-Down Arrow 606"/>
          <p:cNvSpPr/>
          <p:nvPr/>
        </p:nvSpPr>
        <p:spPr>
          <a:xfrm flipH="1">
            <a:off x="6421232" y="4761196"/>
            <a:ext cx="222232" cy="420256"/>
          </a:xfrm>
          <a:prstGeom prst="up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" name="Rounded Rectangle 610"/>
          <p:cNvSpPr/>
          <p:nvPr/>
        </p:nvSpPr>
        <p:spPr>
          <a:xfrm>
            <a:off x="4798472" y="4213587"/>
            <a:ext cx="6229665" cy="995942"/>
          </a:xfrm>
          <a:prstGeom prst="roundRect">
            <a:avLst>
              <a:gd name="adj" fmla="val 7693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endParaRPr lang="en-US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6" descr="http://www.takistmr.com/wp-content/uploads/2011/07/cisco-switch-icon.pn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29971" y="4361109"/>
            <a:ext cx="1394566" cy="520176"/>
          </a:xfrm>
          <a:prstGeom prst="rect">
            <a:avLst/>
          </a:prstGeom>
          <a:noFill/>
        </p:spPr>
      </p:pic>
      <p:sp>
        <p:nvSpPr>
          <p:cNvPr id="316" name="TextBox 315"/>
          <p:cNvSpPr txBox="1"/>
          <p:nvPr/>
        </p:nvSpPr>
        <p:spPr>
          <a:xfrm>
            <a:off x="5394173" y="4625900"/>
            <a:ext cx="1457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Fd.io</a:t>
            </a:r>
            <a:endParaRPr lang="en-US" sz="1400" dirty="0"/>
          </a:p>
        </p:txBody>
      </p:sp>
      <p:pic>
        <p:nvPicPr>
          <p:cNvPr id="9" name="Picture 6" descr="http://www.takistmr.com/wp-content/uploads/2011/07/cisco-switch-icon.pn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4159" y="4371809"/>
            <a:ext cx="1177954" cy="544189"/>
          </a:xfrm>
          <a:prstGeom prst="rect">
            <a:avLst/>
          </a:prstGeom>
          <a:noFill/>
        </p:spPr>
      </p:pic>
      <p:sp>
        <p:nvSpPr>
          <p:cNvPr id="317" name="TextBox 316"/>
          <p:cNvSpPr txBox="1"/>
          <p:nvPr/>
        </p:nvSpPr>
        <p:spPr>
          <a:xfrm>
            <a:off x="6170639" y="4592658"/>
            <a:ext cx="1457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Legopus</a:t>
            </a:r>
            <a:endParaRPr lang="en-US" sz="1400" dirty="0"/>
          </a:p>
        </p:txBody>
      </p:sp>
      <p:pic>
        <p:nvPicPr>
          <p:cNvPr id="8" name="Picture 6" descr="http://www.takistmr.com/wp-content/uploads/2011/07/cisco-switch-icon.pn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8898" y="4301797"/>
            <a:ext cx="1494737" cy="629364"/>
          </a:xfrm>
          <a:prstGeom prst="rect">
            <a:avLst/>
          </a:prstGeom>
          <a:noFill/>
        </p:spPr>
      </p:pic>
      <p:sp>
        <p:nvSpPr>
          <p:cNvPr id="312" name="TextBox 311"/>
          <p:cNvSpPr txBox="1"/>
          <p:nvPr/>
        </p:nvSpPr>
        <p:spPr>
          <a:xfrm>
            <a:off x="7039289" y="4589299"/>
            <a:ext cx="1457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Open </a:t>
            </a:r>
            <a:r>
              <a:rPr lang="en-US" sz="1600" dirty="0" err="1"/>
              <a:t>v</a:t>
            </a:r>
            <a:r>
              <a:rPr lang="en-US" sz="1600" dirty="0" err="1" smtClean="0"/>
              <a:t>Switch</a:t>
            </a:r>
            <a:endParaRPr lang="en-US" sz="1600" dirty="0"/>
          </a:p>
        </p:txBody>
      </p:sp>
      <p:pic>
        <p:nvPicPr>
          <p:cNvPr id="10" name="Picture 6" descr="http://www.takistmr.com/wp-content/uploads/2011/07/cisco-switch-icon.pn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24113" y="4390340"/>
            <a:ext cx="1201749" cy="524209"/>
          </a:xfrm>
          <a:prstGeom prst="rect">
            <a:avLst/>
          </a:prstGeom>
          <a:noFill/>
        </p:spPr>
      </p:pic>
      <p:sp>
        <p:nvSpPr>
          <p:cNvPr id="320" name="TextBox 319"/>
          <p:cNvSpPr txBox="1"/>
          <p:nvPr/>
        </p:nvSpPr>
        <p:spPr>
          <a:xfrm>
            <a:off x="8464943" y="4660537"/>
            <a:ext cx="1457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OpenSwitch</a:t>
            </a:r>
            <a:endParaRPr lang="en-US" sz="1400" dirty="0"/>
          </a:p>
        </p:txBody>
      </p:sp>
      <p:pic>
        <p:nvPicPr>
          <p:cNvPr id="12" name="Picture 6" descr="http://www.takistmr.com/wp-content/uploads/2011/07/cisco-switch-icon.pn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692525" y="4361572"/>
            <a:ext cx="1258310" cy="529816"/>
          </a:xfrm>
          <a:prstGeom prst="rect">
            <a:avLst/>
          </a:prstGeom>
          <a:noFill/>
        </p:spPr>
      </p:pic>
      <p:sp>
        <p:nvSpPr>
          <p:cNvPr id="318" name="TextBox 317"/>
          <p:cNvSpPr txBox="1"/>
          <p:nvPr/>
        </p:nvSpPr>
        <p:spPr>
          <a:xfrm>
            <a:off x="9839477" y="4588921"/>
            <a:ext cx="1457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BESS</a:t>
            </a:r>
            <a:endParaRPr lang="en-US" sz="1400" dirty="0"/>
          </a:p>
        </p:txBody>
      </p:sp>
      <p:sp>
        <p:nvSpPr>
          <p:cNvPr id="290" name="Rounded Rectangle 289"/>
          <p:cNvSpPr/>
          <p:nvPr/>
        </p:nvSpPr>
        <p:spPr>
          <a:xfrm>
            <a:off x="6357217" y="5321289"/>
            <a:ext cx="1090257" cy="344746"/>
          </a:xfrm>
          <a:prstGeom prst="roundRect">
            <a:avLst>
              <a:gd name="adj" fmla="val 7693"/>
            </a:avLst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spcFirstLastPara="0" vert="horz" wrap="square" lIns="31428" tIns="34286" rIns="31428" bIns="31428" numCol="1" spcCol="1270" anchor="t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prstClr val="black"/>
              </a:buClr>
            </a:pPr>
            <a:r>
              <a:rPr lang="en-US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DPDK</a:t>
            </a:r>
            <a:endParaRPr lang="en-US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4810907" y="4825905"/>
            <a:ext cx="1479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Virtual Switch</a:t>
            </a:r>
            <a:endParaRPr lang="en-US" dirty="0"/>
          </a:p>
        </p:txBody>
      </p:sp>
      <p:sp>
        <p:nvSpPr>
          <p:cNvPr id="615" name="Freeform 160"/>
          <p:cNvSpPr>
            <a:spLocks/>
          </p:cNvSpPr>
          <p:nvPr/>
        </p:nvSpPr>
        <p:spPr bwMode="auto">
          <a:xfrm>
            <a:off x="819149" y="2018190"/>
            <a:ext cx="3592778" cy="311506"/>
          </a:xfrm>
          <a:custGeom>
            <a:avLst/>
            <a:gdLst>
              <a:gd name="T0" fmla="*/ 0 w 1385"/>
              <a:gd name="T1" fmla="*/ 66 h 444"/>
              <a:gd name="T2" fmla="*/ 0 w 1385"/>
              <a:gd name="T3" fmla="*/ 66 h 444"/>
              <a:gd name="T4" fmla="*/ 67 w 1385"/>
              <a:gd name="T5" fmla="*/ 0 h 444"/>
              <a:gd name="T6" fmla="*/ 1319 w 1385"/>
              <a:gd name="T7" fmla="*/ 0 h 444"/>
              <a:gd name="T8" fmla="*/ 1385 w 1385"/>
              <a:gd name="T9" fmla="*/ 66 h 444"/>
              <a:gd name="T10" fmla="*/ 1385 w 1385"/>
              <a:gd name="T11" fmla="*/ 377 h 444"/>
              <a:gd name="T12" fmla="*/ 1319 w 1385"/>
              <a:gd name="T13" fmla="*/ 444 h 444"/>
              <a:gd name="T14" fmla="*/ 67 w 1385"/>
              <a:gd name="T15" fmla="*/ 444 h 444"/>
              <a:gd name="T16" fmla="*/ 0 w 1385"/>
              <a:gd name="T17" fmla="*/ 377 h 444"/>
              <a:gd name="T18" fmla="*/ 0 w 1385"/>
              <a:gd name="T19" fmla="*/ 66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5" h="444">
                <a:moveTo>
                  <a:pt x="0" y="66"/>
                </a:moveTo>
                <a:lnTo>
                  <a:pt x="0" y="66"/>
                </a:lnTo>
                <a:cubicBezTo>
                  <a:pt x="0" y="30"/>
                  <a:pt x="30" y="0"/>
                  <a:pt x="67" y="0"/>
                </a:cubicBezTo>
                <a:lnTo>
                  <a:pt x="1319" y="0"/>
                </a:lnTo>
                <a:cubicBezTo>
                  <a:pt x="1355" y="0"/>
                  <a:pt x="1385" y="30"/>
                  <a:pt x="1385" y="66"/>
                </a:cubicBezTo>
                <a:lnTo>
                  <a:pt x="1385" y="377"/>
                </a:lnTo>
                <a:cubicBezTo>
                  <a:pt x="1385" y="414"/>
                  <a:pt x="1355" y="444"/>
                  <a:pt x="1319" y="444"/>
                </a:cubicBezTo>
                <a:lnTo>
                  <a:pt x="67" y="444"/>
                </a:lnTo>
                <a:cubicBezTo>
                  <a:pt x="30" y="444"/>
                  <a:pt x="0" y="414"/>
                  <a:pt x="0" y="377"/>
                </a:cubicBezTo>
                <a:lnTo>
                  <a:pt x="0" y="66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sz="1400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OPNFV</a:t>
            </a:r>
            <a:endParaRPr lang="en-US" sz="14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6" name="Freeform 160"/>
          <p:cNvSpPr>
            <a:spLocks/>
          </p:cNvSpPr>
          <p:nvPr/>
        </p:nvSpPr>
        <p:spPr bwMode="auto">
          <a:xfrm>
            <a:off x="4554918" y="1989077"/>
            <a:ext cx="3236532" cy="355209"/>
          </a:xfrm>
          <a:custGeom>
            <a:avLst/>
            <a:gdLst>
              <a:gd name="T0" fmla="*/ 0 w 1385"/>
              <a:gd name="T1" fmla="*/ 66 h 444"/>
              <a:gd name="T2" fmla="*/ 0 w 1385"/>
              <a:gd name="T3" fmla="*/ 66 h 444"/>
              <a:gd name="T4" fmla="*/ 67 w 1385"/>
              <a:gd name="T5" fmla="*/ 0 h 444"/>
              <a:gd name="T6" fmla="*/ 1319 w 1385"/>
              <a:gd name="T7" fmla="*/ 0 h 444"/>
              <a:gd name="T8" fmla="*/ 1385 w 1385"/>
              <a:gd name="T9" fmla="*/ 66 h 444"/>
              <a:gd name="T10" fmla="*/ 1385 w 1385"/>
              <a:gd name="T11" fmla="*/ 377 h 444"/>
              <a:gd name="T12" fmla="*/ 1319 w 1385"/>
              <a:gd name="T13" fmla="*/ 444 h 444"/>
              <a:gd name="T14" fmla="*/ 67 w 1385"/>
              <a:gd name="T15" fmla="*/ 444 h 444"/>
              <a:gd name="T16" fmla="*/ 0 w 1385"/>
              <a:gd name="T17" fmla="*/ 377 h 444"/>
              <a:gd name="T18" fmla="*/ 0 w 1385"/>
              <a:gd name="T19" fmla="*/ 66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5" h="444">
                <a:moveTo>
                  <a:pt x="0" y="66"/>
                </a:moveTo>
                <a:lnTo>
                  <a:pt x="0" y="66"/>
                </a:lnTo>
                <a:cubicBezTo>
                  <a:pt x="0" y="30"/>
                  <a:pt x="30" y="0"/>
                  <a:pt x="67" y="0"/>
                </a:cubicBezTo>
                <a:lnTo>
                  <a:pt x="1319" y="0"/>
                </a:lnTo>
                <a:cubicBezTo>
                  <a:pt x="1355" y="0"/>
                  <a:pt x="1385" y="30"/>
                  <a:pt x="1385" y="66"/>
                </a:cubicBezTo>
                <a:lnTo>
                  <a:pt x="1385" y="377"/>
                </a:lnTo>
                <a:cubicBezTo>
                  <a:pt x="1385" y="414"/>
                  <a:pt x="1355" y="444"/>
                  <a:pt x="1319" y="444"/>
                </a:cubicBezTo>
                <a:lnTo>
                  <a:pt x="67" y="444"/>
                </a:lnTo>
                <a:cubicBezTo>
                  <a:pt x="30" y="444"/>
                  <a:pt x="0" y="414"/>
                  <a:pt x="0" y="377"/>
                </a:cubicBezTo>
                <a:lnTo>
                  <a:pt x="0" y="66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sz="1400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Shift</a:t>
            </a:r>
            <a:endParaRPr lang="en-US" sz="14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7" name="Freeform 160"/>
          <p:cNvSpPr>
            <a:spLocks/>
          </p:cNvSpPr>
          <p:nvPr/>
        </p:nvSpPr>
        <p:spPr bwMode="auto">
          <a:xfrm>
            <a:off x="8217651" y="1978025"/>
            <a:ext cx="3236532" cy="355209"/>
          </a:xfrm>
          <a:custGeom>
            <a:avLst/>
            <a:gdLst>
              <a:gd name="T0" fmla="*/ 0 w 1385"/>
              <a:gd name="T1" fmla="*/ 66 h 444"/>
              <a:gd name="T2" fmla="*/ 0 w 1385"/>
              <a:gd name="T3" fmla="*/ 66 h 444"/>
              <a:gd name="T4" fmla="*/ 67 w 1385"/>
              <a:gd name="T5" fmla="*/ 0 h 444"/>
              <a:gd name="T6" fmla="*/ 1319 w 1385"/>
              <a:gd name="T7" fmla="*/ 0 h 444"/>
              <a:gd name="T8" fmla="*/ 1385 w 1385"/>
              <a:gd name="T9" fmla="*/ 66 h 444"/>
              <a:gd name="T10" fmla="*/ 1385 w 1385"/>
              <a:gd name="T11" fmla="*/ 377 h 444"/>
              <a:gd name="T12" fmla="*/ 1319 w 1385"/>
              <a:gd name="T13" fmla="*/ 444 h 444"/>
              <a:gd name="T14" fmla="*/ 67 w 1385"/>
              <a:gd name="T15" fmla="*/ 444 h 444"/>
              <a:gd name="T16" fmla="*/ 0 w 1385"/>
              <a:gd name="T17" fmla="*/ 377 h 444"/>
              <a:gd name="T18" fmla="*/ 0 w 1385"/>
              <a:gd name="T19" fmla="*/ 66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5" h="444">
                <a:moveTo>
                  <a:pt x="0" y="66"/>
                </a:moveTo>
                <a:lnTo>
                  <a:pt x="0" y="66"/>
                </a:lnTo>
                <a:cubicBezTo>
                  <a:pt x="0" y="30"/>
                  <a:pt x="30" y="0"/>
                  <a:pt x="67" y="0"/>
                </a:cubicBezTo>
                <a:lnTo>
                  <a:pt x="1319" y="0"/>
                </a:lnTo>
                <a:cubicBezTo>
                  <a:pt x="1355" y="0"/>
                  <a:pt x="1385" y="30"/>
                  <a:pt x="1385" y="66"/>
                </a:cubicBezTo>
                <a:lnTo>
                  <a:pt x="1385" y="377"/>
                </a:lnTo>
                <a:cubicBezTo>
                  <a:pt x="1385" y="414"/>
                  <a:pt x="1355" y="444"/>
                  <a:pt x="1319" y="444"/>
                </a:cubicBezTo>
                <a:lnTo>
                  <a:pt x="67" y="444"/>
                </a:lnTo>
                <a:cubicBezTo>
                  <a:pt x="30" y="444"/>
                  <a:pt x="0" y="414"/>
                  <a:pt x="0" y="377"/>
                </a:cubicBezTo>
                <a:lnTo>
                  <a:pt x="0" y="66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Aft>
                <a:spcPct val="35000"/>
              </a:spcAft>
              <a:buClr>
                <a:prstClr val="black"/>
              </a:buClr>
            </a:pPr>
            <a:r>
              <a:rPr lang="en-US" sz="1400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 Compute Engine</a:t>
            </a:r>
            <a:endParaRPr lang="en-US" sz="1400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1" name="Rounded Rectangle 620"/>
          <p:cNvSpPr/>
          <p:nvPr/>
        </p:nvSpPr>
        <p:spPr>
          <a:xfrm>
            <a:off x="9628515" y="342900"/>
            <a:ext cx="836419" cy="502234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31428" tIns="34286" rIns="31428" bIns="31428" numCol="1" spcCol="1270" anchor="ctr" anchorCtr="1">
            <a:noAutofit/>
          </a:bodyPr>
          <a:lstStyle/>
          <a:p>
            <a:pPr algn="ctr" defTabSz="366659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prstClr val="black"/>
              </a:buClr>
            </a:pPr>
            <a:r>
              <a:rPr lang="en-US" sz="1200" b="1" kern="0" dirty="0" smtClean="0"/>
              <a:t>Security VNF Appliance</a:t>
            </a:r>
            <a:endParaRPr lang="en-US" sz="1200" b="1" kern="0" dirty="0"/>
          </a:p>
        </p:txBody>
      </p:sp>
      <p:sp>
        <p:nvSpPr>
          <p:cNvPr id="610" name="Rounded Rectangle 609"/>
          <p:cNvSpPr/>
          <p:nvPr/>
        </p:nvSpPr>
        <p:spPr>
          <a:xfrm>
            <a:off x="904874" y="1238250"/>
            <a:ext cx="3181351" cy="24765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Open-O</a:t>
            </a:r>
            <a:endParaRPr lang="en-US" dirty="0"/>
          </a:p>
        </p:txBody>
      </p:sp>
      <p:sp>
        <p:nvSpPr>
          <p:cNvPr id="619" name="Rounded Rectangle 618"/>
          <p:cNvSpPr/>
          <p:nvPr/>
        </p:nvSpPr>
        <p:spPr>
          <a:xfrm>
            <a:off x="904875" y="1543050"/>
            <a:ext cx="3143250" cy="24765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Juju</a:t>
            </a:r>
            <a:endParaRPr lang="en-US" dirty="0"/>
          </a:p>
        </p:txBody>
      </p:sp>
      <p:sp>
        <p:nvSpPr>
          <p:cNvPr id="620" name="Rounded Rectangle 619"/>
          <p:cNvSpPr/>
          <p:nvPr/>
        </p:nvSpPr>
        <p:spPr>
          <a:xfrm>
            <a:off x="7400925" y="1247775"/>
            <a:ext cx="4038599" cy="24765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OSM</a:t>
            </a:r>
            <a:endParaRPr lang="en-US" dirty="0"/>
          </a:p>
        </p:txBody>
      </p:sp>
      <p:sp>
        <p:nvSpPr>
          <p:cNvPr id="676" name="Rounded Rectangle 675"/>
          <p:cNvSpPr/>
          <p:nvPr/>
        </p:nvSpPr>
        <p:spPr>
          <a:xfrm>
            <a:off x="7410450" y="1543050"/>
            <a:ext cx="4019550" cy="24765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Tacker</a:t>
            </a:r>
            <a:endParaRPr lang="en-US" dirty="0"/>
          </a:p>
        </p:txBody>
      </p:sp>
      <p:sp>
        <p:nvSpPr>
          <p:cNvPr id="679" name="Rounded Rectangle 678"/>
          <p:cNvSpPr/>
          <p:nvPr/>
        </p:nvSpPr>
        <p:spPr>
          <a:xfrm>
            <a:off x="4200525" y="1533525"/>
            <a:ext cx="3143250" cy="24765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Cloudify</a:t>
            </a:r>
            <a:endParaRPr lang="en-US" dirty="0"/>
          </a:p>
        </p:txBody>
      </p:sp>
      <p:sp>
        <p:nvSpPr>
          <p:cNvPr id="681" name="Rounded Rectangle 680"/>
          <p:cNvSpPr/>
          <p:nvPr/>
        </p:nvSpPr>
        <p:spPr>
          <a:xfrm>
            <a:off x="4191000" y="1238250"/>
            <a:ext cx="3143250" cy="24765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MEF LSO</a:t>
            </a:r>
            <a:endParaRPr lang="en-US" dirty="0"/>
          </a:p>
        </p:txBody>
      </p:sp>
      <p:pic>
        <p:nvPicPr>
          <p:cNvPr id="682" name="Content Placeholder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73504" y="3552824"/>
            <a:ext cx="457425" cy="270339"/>
          </a:xfrm>
          <a:prstGeom prst="rect">
            <a:avLst/>
          </a:prstGeom>
        </p:spPr>
      </p:pic>
      <p:pic>
        <p:nvPicPr>
          <p:cNvPr id="684" name="Content Placeholder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40029" y="2038349"/>
            <a:ext cx="457425" cy="270339"/>
          </a:xfrm>
          <a:prstGeom prst="rect">
            <a:avLst/>
          </a:prstGeom>
        </p:spPr>
      </p:pic>
      <p:pic>
        <p:nvPicPr>
          <p:cNvPr id="685" name="Content Placeholder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65447" y="5392164"/>
            <a:ext cx="457425" cy="270339"/>
          </a:xfrm>
          <a:prstGeom prst="rect">
            <a:avLst/>
          </a:prstGeom>
        </p:spPr>
      </p:pic>
      <p:pic>
        <p:nvPicPr>
          <p:cNvPr id="686" name="Content Placeholder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53910" y="4622664"/>
            <a:ext cx="457425" cy="270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3759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2995</TotalTime>
  <Words>82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Tibrewala, Sujata</dc:creator>
  <cp:keywords>CTPClassification=CTP_IC:VisualMarkings=</cp:keywords>
  <cp:lastModifiedBy>Chris Donley</cp:lastModifiedBy>
  <cp:revision>34</cp:revision>
  <dcterms:created xsi:type="dcterms:W3CDTF">2016-05-24T13:21:49Z</dcterms:created>
  <dcterms:modified xsi:type="dcterms:W3CDTF">2016-06-17T17:54:23Z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4b965728-cc9c-476c-b5ad-a2538f370dd3</vt:lpwstr>
  </property>
  <property fmtid="{D5CDD505-2E9C-101B-9397-08002B2CF9AE}" pid="3" name="CTP_BU">
    <vt:lpwstr>NETWORK PLATFORMS GROUP</vt:lpwstr>
  </property>
  <property fmtid="{D5CDD505-2E9C-101B-9397-08002B2CF9AE}" pid="4" name="CTP_TimeStamp">
    <vt:lpwstr>2016-06-02 03:26:03Z</vt:lpwstr>
  </property>
  <property fmtid="{D5CDD505-2E9C-101B-9397-08002B2CF9AE}" pid="5" name="CTPClassification">
    <vt:lpwstr>CTP_IC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1465267537</vt:lpwstr>
  </property>
</Properties>
</file>