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315" r:id="rId3"/>
    <p:sldId id="316" r:id="rId4"/>
    <p:sldId id="317" r:id="rId5"/>
    <p:sldId id="333" r:id="rId6"/>
    <p:sldId id="331" r:id="rId7"/>
    <p:sldId id="319" r:id="rId8"/>
    <p:sldId id="320" r:id="rId9"/>
    <p:sldId id="321" r:id="rId10"/>
    <p:sldId id="322" r:id="rId11"/>
    <p:sldId id="332" r:id="rId12"/>
    <p:sldId id="326" r:id="rId13"/>
    <p:sldId id="327" r:id="rId14"/>
    <p:sldId id="329" r:id="rId15"/>
    <p:sldId id="300" r:id="rId16"/>
  </p:sldIdLst>
  <p:sldSz cx="9144000" cy="5143500" type="screen16x9"/>
  <p:notesSz cx="6858000" cy="9144000"/>
  <p:embeddedFontLst>
    <p:embeddedFont>
      <p:font typeface="Intel Clear Pro" panose="020B0604020202020204" charset="0"/>
      <p:bold r:id="rId19"/>
    </p:embeddedFont>
    <p:embeddedFont>
      <p:font typeface="Intel Clear" panose="020B060402020202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1" userDrawn="1">
          <p15:clr>
            <a:srgbClr val="A4A3A4"/>
          </p15:clr>
        </p15:guide>
        <p15:guide id="2" orient="horz" pos="3004" userDrawn="1">
          <p15:clr>
            <a:srgbClr val="A4A3A4"/>
          </p15:clr>
        </p15:guide>
        <p15:guide id="3" orient="horz" pos="422" userDrawn="1">
          <p15:clr>
            <a:srgbClr val="A4A3A4"/>
          </p15:clr>
        </p15:guide>
        <p15:guide id="4" orient="horz" pos="824" userDrawn="1">
          <p15:clr>
            <a:srgbClr val="A4A3A4"/>
          </p15:clr>
        </p15:guide>
        <p15:guide id="5" orient="horz" pos="2916" userDrawn="1">
          <p15:clr>
            <a:srgbClr val="A4A3A4"/>
          </p15:clr>
        </p15:guide>
        <p15:guide id="6" orient="horz" pos="1643" userDrawn="1">
          <p15:clr>
            <a:srgbClr val="A4A3A4"/>
          </p15:clr>
        </p15:guide>
        <p15:guide id="7" pos="5471" userDrawn="1">
          <p15:clr>
            <a:srgbClr val="A4A3A4"/>
          </p15:clr>
        </p15:guide>
        <p15:guide id="8" pos="287" userDrawn="1">
          <p15:clr>
            <a:srgbClr val="A4A3A4"/>
          </p15:clr>
        </p15:guide>
        <p15:guide id="9" pos="2909" userDrawn="1">
          <p15:clr>
            <a:srgbClr val="A4A3A4"/>
          </p15:clr>
        </p15:guide>
        <p15:guide id="10" pos="2811" userDrawn="1">
          <p15:clr>
            <a:srgbClr val="A4A3A4"/>
          </p15:clr>
        </p15:guide>
        <p15:guide id="11" pos="285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308"/>
    <a:srgbClr val="0071C5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4634" autoAdjust="0"/>
  </p:normalViewPr>
  <p:slideViewPr>
    <p:cSldViewPr snapToGrid="0">
      <p:cViewPr varScale="1">
        <p:scale>
          <a:sx n="167" d="100"/>
          <a:sy n="167" d="100"/>
        </p:scale>
        <p:origin x="-108" y="-282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pos="5471"/>
        <p:guide pos="287"/>
        <p:guide pos="2909"/>
        <p:guide pos="2811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1536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9/20/2016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3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9" y="2479426"/>
            <a:ext cx="8212887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5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00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5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1" cy="868680"/>
          </a:xfrm>
        </p:spPr>
        <p:txBody>
          <a:bodyPr>
            <a:noAutofit/>
          </a:bodyPr>
          <a:lstStyle>
            <a:lvl1pPr>
              <a:defRPr sz="2800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32524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4027" y="4915798"/>
            <a:ext cx="127759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4027" y="4915798"/>
            <a:ext cx="127759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3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4027" y="4915798"/>
            <a:ext cx="127759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4027" y="4915798"/>
            <a:ext cx="127759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Confidential – Internal Use Only</a:t>
            </a:r>
          </a:p>
        </p:txBody>
      </p:sp>
      <p:pic>
        <p:nvPicPr>
          <p:cNvPr id="7" name="Picture 6" descr="int_experience_wht_rgb_30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4" y="1693330"/>
            <a:ext cx="2085380" cy="21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4689" y="2479426"/>
            <a:ext cx="8212887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5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5" y="389228"/>
            <a:ext cx="2121767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00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9" y="2479426"/>
            <a:ext cx="8212887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5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5" y="1203329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8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5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5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8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8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5" y="1203329"/>
            <a:ext cx="8228013" cy="3425825"/>
          </a:xfrm>
        </p:spPr>
        <p:txBody>
          <a:bodyPr anchor="ctr" anchorCtr="0"/>
          <a:lstStyle>
            <a:lvl1pPr marL="190490" indent="-190490">
              <a:defRPr sz="3600" b="1" baseline="0">
                <a:solidFill>
                  <a:schemeClr val="accent2"/>
                </a:solidFill>
                <a:latin typeface="+mn-lt"/>
                <a:cs typeface="Intel Clear"/>
              </a:defRPr>
            </a:lvl1pPr>
            <a:lvl2pPr marL="417492" indent="-225414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766" indent="-228589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1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90" y="4975799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93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2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5" y="1203329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6657" y="4890526"/>
            <a:ext cx="1357535" cy="16509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Network Platforms Group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178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14" indent="-225414" algn="l" defTabSz="457178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571472" indent="-228589" algn="l" defTabSz="457178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969914" indent="-228589" algn="l" defTabSz="45717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319147" indent="-228589" algn="l" defTabSz="457178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feng.tan@inte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mailto:qian.q.xu@inte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s.fd.io/pipermail/vpp-dev/2016-July/002000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6928" y="1939048"/>
            <a:ext cx="8281440" cy="1642898"/>
          </a:xfrm>
        </p:spPr>
        <p:txBody>
          <a:bodyPr/>
          <a:lstStyle/>
          <a:p>
            <a:r>
              <a:rPr lang="en-US" sz="4800" dirty="0"/>
              <a:t>High Speed Solutions in VPP to Accelerate Container Networking: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-</a:t>
            </a:r>
            <a:r>
              <a:rPr lang="en-US" sz="4000" dirty="0" err="1" smtClean="0"/>
              <a:t>Howto</a:t>
            </a:r>
            <a:r>
              <a:rPr lang="en-US" sz="4000" dirty="0" smtClean="0"/>
              <a:t> </a:t>
            </a:r>
            <a:r>
              <a:rPr lang="en-US" sz="4000" dirty="0"/>
              <a:t>and Deep Dive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615" y="3590283"/>
            <a:ext cx="6340776" cy="1104932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err="1" smtClean="0"/>
              <a:t>Tan,Jianfeng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Jianfeng.tan@intel.com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Xu,qian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qian.q.xu@intel.com</a:t>
            </a:r>
            <a:r>
              <a:rPr lang="en-US" dirty="0" smtClean="0"/>
              <a:t>)</a:t>
            </a:r>
          </a:p>
          <a:p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Netmap</a:t>
            </a:r>
            <a:r>
              <a:rPr lang="en-US" dirty="0" smtClean="0"/>
              <a:t> Ring Layout and Memory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Netmap</a:t>
            </a:r>
            <a:r>
              <a:rPr lang="en-US" dirty="0" smtClean="0"/>
              <a:t> website ring layout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memcpy</a:t>
            </a:r>
            <a:r>
              <a:rPr lang="en-US" dirty="0" smtClean="0"/>
              <a:t> for complete packet + 1 time for 16B copy no matter packet </a:t>
            </a:r>
          </a:p>
          <a:p>
            <a:r>
              <a:rPr lang="en-US" dirty="0" smtClean="0"/>
              <a:t>RX ring: </a:t>
            </a:r>
          </a:p>
          <a:p>
            <a:r>
              <a:rPr lang="en-US" dirty="0" smtClean="0"/>
              <a:t>1 times at RX side, 1 times at TX side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syscall</a:t>
            </a:r>
            <a:r>
              <a:rPr lang="en-US" dirty="0" smtClean="0"/>
              <a:t>, 256 packets per time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737985" y="1057275"/>
            <a:ext cx="1343025" cy="5886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buf_idx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37985" y="1604010"/>
            <a:ext cx="1343025" cy="5886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37984" y="2165985"/>
            <a:ext cx="1343025" cy="5886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37985" y="2754630"/>
            <a:ext cx="1343025" cy="5886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89957" y="308848"/>
            <a:ext cx="5454043" cy="4253019"/>
          </a:xfrm>
        </p:spPr>
        <p:txBody>
          <a:bodyPr/>
          <a:lstStyle/>
          <a:p>
            <a:r>
              <a:rPr lang="en-US" dirty="0" smtClean="0"/>
              <a:t>1. Create </a:t>
            </a:r>
            <a:r>
              <a:rPr lang="en-US" dirty="0" err="1" smtClean="0"/>
              <a:t>Docker</a:t>
            </a:r>
            <a:r>
              <a:rPr lang="en-US" dirty="0" smtClean="0"/>
              <a:t> images and run containers: 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pull fedora</a:t>
            </a:r>
          </a:p>
          <a:p>
            <a:pPr>
              <a:spcBef>
                <a:spcPts val="600"/>
              </a:spcBef>
            </a:pPr>
            <a:r>
              <a:rPr lang="en-US" sz="900" dirty="0" smtClean="0">
                <a:solidFill>
                  <a:srgbClr val="FF0000"/>
                </a:solidFill>
              </a:rPr>
              <a:t>$ (For </a:t>
            </a:r>
            <a:r>
              <a:rPr lang="en-US" sz="900" dirty="0" err="1">
                <a:solidFill>
                  <a:srgbClr val="FF0000"/>
                </a:solidFill>
              </a:rPr>
              <a:t>netmap</a:t>
            </a:r>
            <a:r>
              <a:rPr lang="en-US" sz="900" dirty="0">
                <a:solidFill>
                  <a:srgbClr val="FF0000"/>
                </a:solidFill>
              </a:rPr>
              <a:t>, insert </a:t>
            </a:r>
            <a:r>
              <a:rPr lang="en-US" sz="900" dirty="0" err="1">
                <a:solidFill>
                  <a:srgbClr val="FF0000"/>
                </a:solidFill>
              </a:rPr>
              <a:t>netmap</a:t>
            </a:r>
            <a:r>
              <a:rPr lang="en-US" sz="900" dirty="0">
                <a:solidFill>
                  <a:srgbClr val="FF0000"/>
                </a:solidFill>
              </a:rPr>
              <a:t> kernel </a:t>
            </a:r>
            <a:r>
              <a:rPr lang="en-US" sz="900" dirty="0" smtClean="0">
                <a:solidFill>
                  <a:srgbClr val="FF0000"/>
                </a:solidFill>
              </a:rPr>
              <a:t>module)</a:t>
            </a:r>
            <a:endParaRPr lang="en-US" sz="900" dirty="0" smtClean="0"/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run </a:t>
            </a:r>
            <a:r>
              <a:rPr lang="en-US" sz="900" dirty="0" smtClean="0">
                <a:solidFill>
                  <a:srgbClr val="FF0000"/>
                </a:solidFill>
              </a:rPr>
              <a:t>–v 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netmap</a:t>
            </a:r>
            <a:r>
              <a:rPr lang="en-US" sz="900" dirty="0" smtClean="0">
                <a:solidFill>
                  <a:srgbClr val="FF0000"/>
                </a:solidFill>
              </a:rPr>
              <a:t>:/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netmap</a:t>
            </a:r>
            <a:r>
              <a:rPr lang="en-US" sz="900" dirty="0" smtClean="0"/>
              <a:t>  … -v /</a:t>
            </a:r>
            <a:r>
              <a:rPr lang="en-US" sz="900" dirty="0" err="1" smtClean="0"/>
              <a:t>dev</a:t>
            </a:r>
            <a:r>
              <a:rPr lang="en-US" sz="900" dirty="0" smtClean="0"/>
              <a:t>/uio0:/</a:t>
            </a:r>
            <a:r>
              <a:rPr lang="en-US" sz="900" dirty="0" err="1" smtClean="0"/>
              <a:t>dev</a:t>
            </a:r>
            <a:r>
              <a:rPr lang="en-US" sz="900" dirty="0"/>
              <a:t>/uio0 --privileged --cap-add SYS_ADMIN</a:t>
            </a:r>
            <a:endParaRPr lang="en-US" sz="900" dirty="0" smtClean="0"/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run </a:t>
            </a:r>
            <a:r>
              <a:rPr lang="en-US" sz="900" dirty="0" smtClean="0">
                <a:solidFill>
                  <a:srgbClr val="FF0000"/>
                </a:solidFill>
              </a:rPr>
              <a:t>–v 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shm</a:t>
            </a:r>
            <a:r>
              <a:rPr lang="en-US" sz="900" dirty="0" smtClean="0">
                <a:solidFill>
                  <a:srgbClr val="FF0000"/>
                </a:solidFill>
              </a:rPr>
              <a:t>/ssvmtest1:/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shm</a:t>
            </a:r>
            <a:r>
              <a:rPr lang="en-US" sz="900" dirty="0" smtClean="0">
                <a:solidFill>
                  <a:srgbClr val="FF0000"/>
                </a:solidFill>
              </a:rPr>
              <a:t>/ssvmtest1</a:t>
            </a:r>
            <a:r>
              <a:rPr lang="en-US" sz="900" dirty="0" smtClean="0"/>
              <a:t> …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run </a:t>
            </a:r>
            <a:r>
              <a:rPr lang="en-US" sz="900" dirty="0" smtClean="0">
                <a:solidFill>
                  <a:srgbClr val="FF0000"/>
                </a:solidFill>
              </a:rPr>
              <a:t>–v /</a:t>
            </a:r>
            <a:r>
              <a:rPr lang="en-US" sz="900" dirty="0" err="1" smtClean="0">
                <a:solidFill>
                  <a:srgbClr val="FF0000"/>
                </a:solidFill>
              </a:rPr>
              <a:t>unix_sock_dir</a:t>
            </a:r>
            <a:r>
              <a:rPr lang="en-US" sz="900" dirty="0" smtClean="0">
                <a:solidFill>
                  <a:srgbClr val="FF0000"/>
                </a:solidFill>
              </a:rPr>
              <a:t>:/</a:t>
            </a:r>
            <a:r>
              <a:rPr lang="en-US" sz="900" dirty="0" err="1" smtClean="0">
                <a:solidFill>
                  <a:srgbClr val="FF0000"/>
                </a:solidFill>
              </a:rPr>
              <a:t>unix_sock_dir</a:t>
            </a:r>
            <a:r>
              <a:rPr lang="en-US" sz="900" dirty="0" smtClean="0"/>
              <a:t> …</a:t>
            </a:r>
            <a:endParaRPr lang="en-US" sz="1050" dirty="0" smtClean="0"/>
          </a:p>
          <a:p>
            <a:pPr>
              <a:spcBef>
                <a:spcPts val="600"/>
              </a:spcBef>
            </a:pPr>
            <a:r>
              <a:rPr lang="en-US" dirty="0"/>
              <a:t>2. Install VPP packages for containers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3. </a:t>
            </a:r>
            <a:r>
              <a:rPr lang="en-US" dirty="0"/>
              <a:t>Start VPP instance in each </a:t>
            </a:r>
            <a:r>
              <a:rPr lang="en-US" dirty="0" smtClean="0"/>
              <a:t>container</a:t>
            </a:r>
          </a:p>
          <a:p>
            <a:pPr>
              <a:spcBef>
                <a:spcPts val="600"/>
              </a:spcBef>
            </a:pPr>
            <a:r>
              <a:rPr lang="en-US" sz="900" dirty="0"/>
              <a:t>$ </a:t>
            </a:r>
            <a:r>
              <a:rPr lang="en-US" sz="900" dirty="0" err="1"/>
              <a:t>vpp</a:t>
            </a:r>
            <a:r>
              <a:rPr lang="en-US" sz="900" dirty="0"/>
              <a:t> </a:t>
            </a:r>
            <a:r>
              <a:rPr lang="en-US" sz="900" dirty="0" err="1"/>
              <a:t>unix</a:t>
            </a:r>
            <a:r>
              <a:rPr lang="en-US" sz="900" dirty="0"/>
              <a:t> {…} </a:t>
            </a:r>
            <a:r>
              <a:rPr lang="en-US" sz="900" dirty="0" err="1">
                <a:solidFill>
                  <a:srgbClr val="FF0000"/>
                </a:solidFill>
              </a:rPr>
              <a:t>ssvm_eth</a:t>
            </a:r>
            <a:r>
              <a:rPr lang="en-US" sz="900" dirty="0"/>
              <a:t> {…} </a:t>
            </a:r>
            <a:r>
              <a:rPr lang="en-US" sz="900" dirty="0" err="1"/>
              <a:t>dpdk</a:t>
            </a:r>
            <a:r>
              <a:rPr lang="en-US" sz="900" dirty="0"/>
              <a:t> {…} </a:t>
            </a:r>
            <a:r>
              <a:rPr lang="en-US" sz="900" dirty="0" err="1"/>
              <a:t>cpu</a:t>
            </a:r>
            <a:r>
              <a:rPr lang="en-US" sz="900" dirty="0"/>
              <a:t> {…} </a:t>
            </a:r>
            <a:r>
              <a:rPr lang="en-US" sz="900" dirty="0" smtClean="0"/>
              <a:t>&amp;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vpp</a:t>
            </a:r>
            <a:r>
              <a:rPr lang="en-US" sz="900" dirty="0" smtClean="0"/>
              <a:t> </a:t>
            </a:r>
            <a:r>
              <a:rPr lang="en-US" sz="900" dirty="0" err="1" smtClean="0"/>
              <a:t>unix</a:t>
            </a:r>
            <a:r>
              <a:rPr lang="en-US" sz="900" dirty="0" smtClean="0"/>
              <a:t> {…} </a:t>
            </a:r>
            <a:r>
              <a:rPr lang="en-US" sz="900" dirty="0" err="1" smtClean="0"/>
              <a:t>dpdk</a:t>
            </a:r>
            <a:r>
              <a:rPr lang="en-US" sz="900" dirty="0" smtClean="0"/>
              <a:t> {… </a:t>
            </a:r>
            <a:r>
              <a:rPr lang="en-US" sz="900" dirty="0"/>
              <a:t>--extra </a:t>
            </a:r>
            <a:r>
              <a:rPr lang="en-US" sz="900" dirty="0">
                <a:solidFill>
                  <a:srgbClr val="FF0000"/>
                </a:solidFill>
              </a:rPr>
              <a:t>“--</a:t>
            </a:r>
            <a:r>
              <a:rPr lang="en-US" sz="900" dirty="0" err="1">
                <a:solidFill>
                  <a:srgbClr val="FF0000"/>
                </a:solidFill>
              </a:rPr>
              <a:t>vdev</a:t>
            </a:r>
            <a:r>
              <a:rPr lang="en-US" sz="900" dirty="0">
                <a:solidFill>
                  <a:srgbClr val="FF0000"/>
                </a:solidFill>
              </a:rPr>
              <a:t>=eth_vhost0</a:t>
            </a:r>
            <a:r>
              <a:rPr lang="en-US" sz="900" dirty="0"/>
              <a:t>,path</a:t>
            </a:r>
            <a:r>
              <a:rPr lang="en-US" sz="900" dirty="0" smtClean="0"/>
              <a:t>=…”} </a:t>
            </a:r>
            <a:r>
              <a:rPr lang="en-US" sz="900" dirty="0" err="1" smtClean="0"/>
              <a:t>cpu</a:t>
            </a:r>
            <a:r>
              <a:rPr lang="en-US" sz="900" dirty="0" smtClean="0"/>
              <a:t> {…} &amp;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vpp</a:t>
            </a:r>
            <a:r>
              <a:rPr lang="en-US" sz="900" dirty="0" smtClean="0"/>
              <a:t> </a:t>
            </a:r>
            <a:r>
              <a:rPr lang="en-US" sz="900" dirty="0" err="1" smtClean="0"/>
              <a:t>unix</a:t>
            </a:r>
            <a:r>
              <a:rPr lang="en-US" sz="900" dirty="0" smtClean="0"/>
              <a:t> </a:t>
            </a:r>
            <a:r>
              <a:rPr lang="en-US" sz="900" dirty="0"/>
              <a:t>{…} </a:t>
            </a:r>
            <a:r>
              <a:rPr lang="en-US" sz="900" dirty="0" err="1"/>
              <a:t>dpdk</a:t>
            </a:r>
            <a:r>
              <a:rPr lang="en-US" sz="900" dirty="0"/>
              <a:t> {… --extra “</a:t>
            </a:r>
            <a:r>
              <a:rPr lang="en-US" sz="900" dirty="0">
                <a:solidFill>
                  <a:srgbClr val="FF0000"/>
                </a:solidFill>
              </a:rPr>
              <a:t>--</a:t>
            </a:r>
            <a:r>
              <a:rPr lang="en-US" sz="900" dirty="0" err="1" smtClean="0">
                <a:solidFill>
                  <a:srgbClr val="FF0000"/>
                </a:solidFill>
              </a:rPr>
              <a:t>vdev</a:t>
            </a:r>
            <a:r>
              <a:rPr lang="en-US" sz="900" dirty="0" smtClean="0">
                <a:solidFill>
                  <a:srgbClr val="FF0000"/>
                </a:solidFill>
              </a:rPr>
              <a:t>=virtio_user0</a:t>
            </a:r>
            <a:r>
              <a:rPr lang="en-US" sz="900" dirty="0" smtClean="0"/>
              <a:t>,path</a:t>
            </a:r>
            <a:r>
              <a:rPr lang="en-US" sz="900" dirty="0"/>
              <a:t>=…”} </a:t>
            </a:r>
            <a:r>
              <a:rPr lang="en-US" sz="900" dirty="0" err="1"/>
              <a:t>cpu</a:t>
            </a:r>
            <a:r>
              <a:rPr lang="en-US" sz="900" dirty="0"/>
              <a:t> {…} </a:t>
            </a:r>
            <a:r>
              <a:rPr lang="en-US" sz="900" dirty="0" smtClean="0"/>
              <a:t>&amp;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US" dirty="0"/>
              <a:t>4. Create devices</a:t>
            </a:r>
          </a:p>
          <a:p>
            <a:pPr>
              <a:spcBef>
                <a:spcPts val="600"/>
              </a:spcBef>
            </a:pPr>
            <a:r>
              <a:rPr lang="en-US" sz="900" dirty="0"/>
              <a:t>$ </a:t>
            </a:r>
            <a:r>
              <a:rPr lang="en-US" sz="900" dirty="0" err="1" smtClean="0"/>
              <a:t>vppctl</a:t>
            </a:r>
            <a:r>
              <a:rPr lang="en-US" sz="900" smtClean="0"/>
              <a:t> create </a:t>
            </a:r>
            <a:r>
              <a:rPr lang="en-US" sz="900" dirty="0" err="1">
                <a:solidFill>
                  <a:srgbClr val="FF0000"/>
                </a:solidFill>
              </a:rPr>
              <a:t>netmap</a:t>
            </a:r>
            <a:r>
              <a:rPr lang="en-US" sz="900" dirty="0">
                <a:solidFill>
                  <a:srgbClr val="FF0000"/>
                </a:solidFill>
              </a:rPr>
              <a:t> name vale00:vpp0 </a:t>
            </a:r>
            <a:r>
              <a:rPr lang="en-US" sz="900" dirty="0" err="1"/>
              <a:t>hw-addr</a:t>
            </a:r>
            <a:r>
              <a:rPr lang="en-US" sz="900" dirty="0"/>
              <a:t> 02:FE:3F:34:15:9B pipe master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US" dirty="0"/>
              <a:t>5. Start the devices and send the traffic</a:t>
            </a:r>
          </a:p>
          <a:p>
            <a:pPr>
              <a:spcBef>
                <a:spcPts val="600"/>
              </a:spcBef>
            </a:pPr>
            <a:r>
              <a:rPr lang="en-US" sz="900" dirty="0"/>
              <a:t>$ set </a:t>
            </a:r>
            <a:r>
              <a:rPr lang="en-US" sz="900" dirty="0" err="1"/>
              <a:t>int</a:t>
            </a:r>
            <a:r>
              <a:rPr lang="en-US" sz="900" dirty="0"/>
              <a:t> state </a:t>
            </a:r>
            <a:r>
              <a:rPr lang="en-US" sz="900" dirty="0" smtClean="0"/>
              <a:t>xxx up</a:t>
            </a:r>
            <a:endParaRPr lang="en-US" sz="900" dirty="0"/>
          </a:p>
          <a:p>
            <a:pPr>
              <a:spcBef>
                <a:spcPts val="600"/>
              </a:spcBef>
            </a:pPr>
            <a:r>
              <a:rPr lang="en-US" sz="900" dirty="0" smtClean="0"/>
              <a:t>$ set 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ip</a:t>
            </a:r>
            <a:r>
              <a:rPr lang="en-US" sz="900" dirty="0"/>
              <a:t> address </a:t>
            </a:r>
            <a:r>
              <a:rPr lang="en-US" sz="900" dirty="0" smtClean="0"/>
              <a:t>xxx [</a:t>
            </a:r>
            <a:r>
              <a:rPr lang="en-US" sz="900" dirty="0" err="1" smtClean="0"/>
              <a:t>ip_addr</a:t>
            </a:r>
            <a:r>
              <a:rPr lang="en-US" sz="900" dirty="0" smtClean="0"/>
              <a:t>]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set </a:t>
            </a:r>
            <a:r>
              <a:rPr lang="en-US" sz="900" dirty="0"/>
              <a:t>interface l2 </a:t>
            </a:r>
            <a:r>
              <a:rPr lang="en-US" sz="900" dirty="0" err="1"/>
              <a:t>xconnect</a:t>
            </a:r>
            <a:r>
              <a:rPr lang="en-US" sz="900" dirty="0"/>
              <a:t> </a:t>
            </a:r>
            <a:r>
              <a:rPr lang="en-US" sz="900" dirty="0" smtClean="0"/>
              <a:t>xxx </a:t>
            </a:r>
            <a:r>
              <a:rPr lang="en-US" sz="900" dirty="0" err="1" smtClean="0"/>
              <a:t>yyy</a:t>
            </a:r>
            <a:endParaRPr lang="en-US" sz="1050" dirty="0" smtClean="0"/>
          </a:p>
          <a:p>
            <a:pPr>
              <a:spcBef>
                <a:spcPts val="600"/>
              </a:spcBef>
            </a:pPr>
            <a:endParaRPr lang="en-US" sz="105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06" y="786880"/>
            <a:ext cx="3231170" cy="30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6787" y="1075236"/>
            <a:ext cx="4207228" cy="2259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57" y="2205025"/>
            <a:ext cx="4413966" cy="23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Solutions Comparison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0763817"/>
              </p:ext>
            </p:extLst>
          </p:nvPr>
        </p:nvGraphicFramePr>
        <p:xfrm>
          <a:off x="623739" y="1522084"/>
          <a:ext cx="7770865" cy="2101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381"/>
                <a:gridCol w="1247460"/>
                <a:gridCol w="2148141"/>
                <a:gridCol w="1488994"/>
                <a:gridCol w="1814889"/>
              </a:tblGrid>
              <a:tr h="47461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Offloading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Coupling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Compatibility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Notification/Lock</a:t>
                      </a:r>
                      <a:endParaRPr lang="en-US" sz="1100" dirty="0"/>
                    </a:p>
                  </a:txBody>
                  <a:tcPr/>
                </a:tc>
              </a:tr>
              <a:tr h="47461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ssvm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N/A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</a:t>
                      </a:r>
                      <a:r>
                        <a:rPr lang="en-US" sz="1100" baseline="0" dirty="0" smtClean="0"/>
                        <a:t> coupled with VPP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VPP app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Polling</a:t>
                      </a:r>
                      <a:r>
                        <a:rPr lang="en-US" sz="1100" baseline="0" dirty="0" smtClean="0"/>
                        <a:t> mode;</a:t>
                      </a:r>
                    </a:p>
                    <a:p>
                      <a:r>
                        <a:rPr lang="en-US" sz="1100" baseline="0" dirty="0" smtClean="0"/>
                        <a:t>spinlock</a:t>
                      </a:r>
                      <a:endParaRPr lang="en-US" sz="1100" dirty="0"/>
                    </a:p>
                  </a:txBody>
                  <a:tcPr/>
                </a:tc>
              </a:tr>
              <a:tr h="47461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Vhost</a:t>
                      </a:r>
                      <a:r>
                        <a:rPr lang="en-US" sz="1100" dirty="0" smtClean="0"/>
                        <a:t>/</a:t>
                      </a:r>
                      <a:r>
                        <a:rPr lang="en-US" sz="1100" dirty="0" err="1" smtClean="0"/>
                        <a:t>virtio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TSO,</a:t>
                      </a:r>
                    </a:p>
                    <a:p>
                      <a:r>
                        <a:rPr lang="en-US" sz="1100" dirty="0" smtClean="0"/>
                        <a:t>checksum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Decoupled with VPP with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Standard spec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DPDK app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Polling mode;</a:t>
                      </a:r>
                    </a:p>
                    <a:p>
                      <a:r>
                        <a:rPr lang="en-US" sz="1100" dirty="0" smtClean="0"/>
                        <a:t>lockless</a:t>
                      </a:r>
                      <a:endParaRPr lang="en-US" sz="1100" dirty="0"/>
                    </a:p>
                  </a:txBody>
                  <a:tcPr/>
                </a:tc>
              </a:tr>
              <a:tr h="677289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Netmap</a:t>
                      </a:r>
                      <a:r>
                        <a:rPr lang="en-US" sz="1100" baseline="0" dirty="0" smtClean="0"/>
                        <a:t> pipes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N/A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Decoupled with VPP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Pcap</a:t>
                      </a:r>
                      <a:r>
                        <a:rPr lang="en-US" sz="1100" baseline="0" dirty="0" smtClean="0"/>
                        <a:t> app</a:t>
                      </a:r>
                    </a:p>
                    <a:p>
                      <a:r>
                        <a:rPr lang="en-US" sz="1100" baseline="0" dirty="0" err="1" smtClean="0"/>
                        <a:t>Netmap</a:t>
                      </a:r>
                      <a:r>
                        <a:rPr lang="en-US" sz="1100" baseline="0" dirty="0" smtClean="0"/>
                        <a:t>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Syscall</a:t>
                      </a:r>
                      <a:r>
                        <a:rPr lang="en-US" sz="1100" baseline="0" dirty="0" smtClean="0"/>
                        <a:t> w/ POSIX poll;</a:t>
                      </a:r>
                    </a:p>
                    <a:p>
                      <a:r>
                        <a:rPr lang="en-US" sz="1100" baseline="0" dirty="0" smtClean="0"/>
                        <a:t>Lockless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51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Next step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marL="342900" indent="-342900">
              <a:buAutoNum type="arabicPeriod"/>
            </a:pPr>
            <a:r>
              <a:rPr lang="en-US" dirty="0" smtClean="0"/>
              <a:t>A survey on running VPP in containers</a:t>
            </a:r>
          </a:p>
          <a:p>
            <a:pPr marL="342900" indent="-34290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nalysis on </a:t>
            </a:r>
            <a:r>
              <a:rPr lang="en-US" dirty="0" err="1" smtClean="0"/>
              <a:t>ssvm</a:t>
            </a:r>
            <a:r>
              <a:rPr lang="en-US" dirty="0" smtClean="0"/>
              <a:t>, </a:t>
            </a:r>
            <a:r>
              <a:rPr lang="en-US" dirty="0" err="1" smtClean="0"/>
              <a:t>virtio_user</a:t>
            </a:r>
            <a:r>
              <a:rPr lang="en-US" dirty="0" smtClean="0"/>
              <a:t> and </a:t>
            </a:r>
            <a:r>
              <a:rPr lang="en-US" dirty="0" err="1" smtClean="0"/>
              <a:t>netmap</a:t>
            </a:r>
            <a:r>
              <a:rPr lang="en-US" dirty="0" smtClean="0"/>
              <a:t> pipes</a:t>
            </a:r>
            <a:endParaRPr lang="en-US" dirty="0"/>
          </a:p>
          <a:p>
            <a:r>
              <a:rPr lang="en-US" dirty="0" smtClean="0"/>
              <a:t>Next step</a:t>
            </a:r>
          </a:p>
          <a:p>
            <a:pPr marL="342900" indent="-342900">
              <a:buAutoNum type="arabicPeriod"/>
            </a:pPr>
            <a:r>
              <a:rPr lang="en-US" dirty="0" smtClean="0"/>
              <a:t>Continue </a:t>
            </a:r>
            <a:r>
              <a:rPr lang="en-US" dirty="0" err="1" smtClean="0"/>
              <a:t>virtio</a:t>
            </a:r>
            <a:r>
              <a:rPr lang="en-US" dirty="0" smtClean="0"/>
              <a:t> evolution for containers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n</a:t>
            </a:r>
            <a:r>
              <a:rPr lang="en-US" dirty="0" smtClean="0"/>
              <a:t>otification of </a:t>
            </a:r>
            <a:r>
              <a:rPr lang="en-US" dirty="0" err="1" smtClean="0"/>
              <a:t>virtio_user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16992" y="3881946"/>
            <a:ext cx="5566410" cy="4743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Bring best </a:t>
            </a:r>
            <a:r>
              <a:rPr lang="en-US" dirty="0" smtClean="0"/>
              <a:t>I/O engine for VPP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0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79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5" y="943922"/>
            <a:ext cx="8228012" cy="34258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Motivations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Solutions </a:t>
            </a:r>
            <a:r>
              <a:rPr lang="en-US" dirty="0"/>
              <a:t>i</a:t>
            </a:r>
            <a:r>
              <a:rPr lang="en-US" dirty="0" smtClean="0"/>
              <a:t>ntroduction </a:t>
            </a:r>
            <a:r>
              <a:rPr lang="en-US" dirty="0" smtClean="0"/>
              <a:t>– </a:t>
            </a:r>
            <a:r>
              <a:rPr lang="en-US" dirty="0" smtClean="0"/>
              <a:t>what </a:t>
            </a:r>
            <a:r>
              <a:rPr lang="en-US" dirty="0" smtClean="0"/>
              <a:t>and </a:t>
            </a:r>
            <a:r>
              <a:rPr lang="en-US" dirty="0" err="1"/>
              <a:t>h</a:t>
            </a:r>
            <a:r>
              <a:rPr lang="en-US" dirty="0" err="1" smtClean="0"/>
              <a:t>owto</a:t>
            </a:r>
            <a:endParaRPr lang="en-US" dirty="0" smtClean="0"/>
          </a:p>
          <a:p>
            <a:pPr marL="511164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SSVM</a:t>
            </a:r>
          </a:p>
          <a:p>
            <a:pPr marL="511164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Vhost</a:t>
            </a:r>
            <a:r>
              <a:rPr lang="en-US" dirty="0" smtClean="0"/>
              <a:t>/</a:t>
            </a:r>
            <a:r>
              <a:rPr lang="en-US" dirty="0" err="1" smtClean="0"/>
              <a:t>virtio</a:t>
            </a:r>
            <a:endParaRPr lang="en-US" dirty="0" smtClean="0"/>
          </a:p>
          <a:p>
            <a:pPr marL="511164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Netmap</a:t>
            </a:r>
            <a:r>
              <a:rPr lang="en-US" dirty="0" smtClean="0"/>
              <a:t> pipes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setup and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Solutions comparison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 and </a:t>
            </a:r>
            <a:r>
              <a:rPr lang="en-US" dirty="0" smtClean="0"/>
              <a:t>next </a:t>
            </a:r>
            <a:r>
              <a:rPr lang="en-US" dirty="0" smtClean="0"/>
              <a:t>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Challenges in container </a:t>
            </a:r>
            <a:r>
              <a:rPr lang="en-US" dirty="0"/>
              <a:t>n</a:t>
            </a:r>
            <a:r>
              <a:rPr lang="en-US" dirty="0" smtClean="0"/>
              <a:t>etworking</a:t>
            </a:r>
            <a:endParaRPr lang="en-US" dirty="0"/>
          </a:p>
          <a:p>
            <a:pPr lvl="2"/>
            <a:r>
              <a:rPr lang="en-US" dirty="0" smtClean="0"/>
              <a:t>High </a:t>
            </a:r>
            <a:r>
              <a:rPr lang="en-US" dirty="0"/>
              <a:t>performance packet processing</a:t>
            </a:r>
          </a:p>
          <a:p>
            <a:pPr lvl="2"/>
            <a:r>
              <a:rPr lang="en-US" dirty="0"/>
              <a:t>Linearly scalability</a:t>
            </a:r>
          </a:p>
          <a:p>
            <a:pPr lvl="2"/>
            <a:r>
              <a:rPr lang="en-US" dirty="0" smtClean="0"/>
              <a:t>Flexibility</a:t>
            </a:r>
            <a:endParaRPr lang="en-US" dirty="0" smtClean="0"/>
          </a:p>
          <a:p>
            <a:pPr lvl="1"/>
            <a:r>
              <a:rPr lang="en-US" dirty="0" smtClean="0"/>
              <a:t>VPP running model</a:t>
            </a:r>
          </a:p>
          <a:p>
            <a:pPr lvl="2"/>
            <a:r>
              <a:rPr lang="en-US" dirty="0" smtClean="0"/>
              <a:t>Now, multi threads share the nodes graph</a:t>
            </a:r>
          </a:p>
          <a:p>
            <a:pPr lvl="2"/>
            <a:r>
              <a:rPr lang="en-US" b="1" dirty="0" smtClean="0"/>
              <a:t>How to run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plugins securely?</a:t>
            </a:r>
            <a:endParaRPr lang="en-US" b="1" dirty="0" smtClean="0"/>
          </a:p>
          <a:p>
            <a:pPr lvl="1"/>
            <a:r>
              <a:rPr lang="en-US" dirty="0" smtClean="0">
                <a:hlinkClick r:id="rId2"/>
              </a:rPr>
              <a:t>Discussions</a:t>
            </a:r>
            <a:r>
              <a:rPr lang="en-US" dirty="0" smtClean="0"/>
              <a:t> in VPP community go on</a:t>
            </a:r>
          </a:p>
        </p:txBody>
      </p:sp>
      <p:sp>
        <p:nvSpPr>
          <p:cNvPr id="5" name="Oval 4"/>
          <p:cNvSpPr/>
          <p:nvPr/>
        </p:nvSpPr>
        <p:spPr>
          <a:xfrm>
            <a:off x="5149102" y="569505"/>
            <a:ext cx="582930" cy="53149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7" name="Rectangle 6"/>
          <p:cNvSpPr/>
          <p:nvPr/>
        </p:nvSpPr>
        <p:spPr>
          <a:xfrm>
            <a:off x="5106693" y="741819"/>
            <a:ext cx="66236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err="1" smtClean="0"/>
              <a:t>dpdk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sp>
        <p:nvSpPr>
          <p:cNvPr id="9" name="Oval 8"/>
          <p:cNvSpPr/>
          <p:nvPr/>
        </p:nvSpPr>
        <p:spPr>
          <a:xfrm>
            <a:off x="5809812" y="1233321"/>
            <a:ext cx="755981" cy="70485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0" name="Rectangle 9"/>
          <p:cNvSpPr/>
          <p:nvPr/>
        </p:nvSpPr>
        <p:spPr>
          <a:xfrm>
            <a:off x="5782720" y="1485720"/>
            <a:ext cx="80021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err="1" smtClean="0"/>
              <a:t>ethernet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sp>
        <p:nvSpPr>
          <p:cNvPr id="11" name="Oval 10"/>
          <p:cNvSpPr/>
          <p:nvPr/>
        </p:nvSpPr>
        <p:spPr>
          <a:xfrm>
            <a:off x="6120765" y="2367791"/>
            <a:ext cx="557850" cy="56380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2" name="Rectangle 11"/>
          <p:cNvSpPr/>
          <p:nvPr/>
        </p:nvSpPr>
        <p:spPr>
          <a:xfrm>
            <a:off x="6120833" y="2549667"/>
            <a:ext cx="5774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/>
              <a:t>i</a:t>
            </a:r>
            <a:r>
              <a:rPr lang="en-US" sz="700" b="1" dirty="0" smtClean="0"/>
              <a:t>p6-input</a:t>
            </a:r>
            <a:endParaRPr lang="en-US" sz="700" b="1" dirty="0"/>
          </a:p>
        </p:txBody>
      </p:sp>
      <p:sp>
        <p:nvSpPr>
          <p:cNvPr id="13" name="Oval 12"/>
          <p:cNvSpPr/>
          <p:nvPr/>
        </p:nvSpPr>
        <p:spPr>
          <a:xfrm>
            <a:off x="6842377" y="1976815"/>
            <a:ext cx="557850" cy="56380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4" name="Rectangle 13"/>
          <p:cNvSpPr/>
          <p:nvPr/>
        </p:nvSpPr>
        <p:spPr>
          <a:xfrm>
            <a:off x="6842445" y="2158691"/>
            <a:ext cx="5774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ip4-input</a:t>
            </a:r>
            <a:endParaRPr lang="en-US" sz="700" b="1" dirty="0"/>
          </a:p>
        </p:txBody>
      </p:sp>
      <p:sp>
        <p:nvSpPr>
          <p:cNvPr id="16" name="Oval 15"/>
          <p:cNvSpPr/>
          <p:nvPr/>
        </p:nvSpPr>
        <p:spPr>
          <a:xfrm>
            <a:off x="7501890" y="1632473"/>
            <a:ext cx="557850" cy="56380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7" name="Rectangle 16"/>
          <p:cNvSpPr/>
          <p:nvPr/>
        </p:nvSpPr>
        <p:spPr>
          <a:xfrm>
            <a:off x="7499554" y="1814349"/>
            <a:ext cx="58221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err="1" smtClean="0"/>
              <a:t>arp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sp>
        <p:nvSpPr>
          <p:cNvPr id="20" name="Oval 19"/>
          <p:cNvSpPr/>
          <p:nvPr/>
        </p:nvSpPr>
        <p:spPr>
          <a:xfrm>
            <a:off x="4946468" y="2086802"/>
            <a:ext cx="956310" cy="76203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21" name="Rectangle 20"/>
          <p:cNvSpPr/>
          <p:nvPr/>
        </p:nvSpPr>
        <p:spPr>
          <a:xfrm>
            <a:off x="4945653" y="2367791"/>
            <a:ext cx="989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 err="1" smtClean="0"/>
              <a:t>mpls</a:t>
            </a:r>
            <a:r>
              <a:rPr lang="en-US" sz="700" b="1" dirty="0" smtClean="0"/>
              <a:t>-</a:t>
            </a:r>
            <a:r>
              <a:rPr lang="en-US" sz="700" b="1" dirty="0" err="1" smtClean="0"/>
              <a:t>ethernet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cxnSp>
        <p:nvCxnSpPr>
          <p:cNvPr id="22" name="Straight Arrow Connector 21"/>
          <p:cNvCxnSpPr>
            <a:stCxn id="5" idx="5"/>
            <a:endCxn id="9" idx="1"/>
          </p:cNvCxnSpPr>
          <p:nvPr/>
        </p:nvCxnSpPr>
        <p:spPr>
          <a:xfrm>
            <a:off x="5646664" y="1023164"/>
            <a:ext cx="273859" cy="313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4"/>
            <a:endCxn id="11" idx="0"/>
          </p:cNvCxnSpPr>
          <p:nvPr/>
        </p:nvCxnSpPr>
        <p:spPr>
          <a:xfrm>
            <a:off x="6187803" y="1938172"/>
            <a:ext cx="211887" cy="429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5"/>
            <a:endCxn id="13" idx="1"/>
          </p:cNvCxnSpPr>
          <p:nvPr/>
        </p:nvCxnSpPr>
        <p:spPr>
          <a:xfrm>
            <a:off x="6455082" y="1834949"/>
            <a:ext cx="468990" cy="2244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6" idx="1"/>
          </p:cNvCxnSpPr>
          <p:nvPr/>
        </p:nvCxnSpPr>
        <p:spPr>
          <a:xfrm>
            <a:off x="6582939" y="1585748"/>
            <a:ext cx="1000646" cy="1292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20" idx="7"/>
          </p:cNvCxnSpPr>
          <p:nvPr/>
        </p:nvCxnSpPr>
        <p:spPr>
          <a:xfrm flipH="1">
            <a:off x="5762730" y="1834949"/>
            <a:ext cx="157793" cy="3634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625981" y="508976"/>
            <a:ext cx="1261833" cy="6684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0011" y="502020"/>
            <a:ext cx="7649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Packet Vector</a:t>
            </a:r>
            <a:endParaRPr lang="en-US" sz="700" b="1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6633854" y="820946"/>
            <a:ext cx="417189" cy="200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" b="1" dirty="0" smtClean="0"/>
              <a:t>Pkt-1</a:t>
            </a:r>
            <a:endParaRPr lang="en-US" sz="700" b="1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6948275" y="820947"/>
            <a:ext cx="417189" cy="200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" b="1" dirty="0" smtClean="0"/>
              <a:t>Pkt-2</a:t>
            </a:r>
            <a:endParaRPr lang="en-US" sz="700" b="1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7458858" y="820947"/>
            <a:ext cx="417189" cy="200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" b="1" dirty="0" err="1" smtClean="0"/>
              <a:t>Pkt</a:t>
            </a:r>
            <a:r>
              <a:rPr lang="en-US" sz="700" b="1" dirty="0" smtClean="0"/>
              <a:t>-n</a:t>
            </a:r>
            <a:endParaRPr lang="en-US" sz="700" b="1" dirty="0"/>
          </a:p>
        </p:txBody>
      </p:sp>
      <p:sp>
        <p:nvSpPr>
          <p:cNvPr id="41" name="Rectangle 40"/>
          <p:cNvSpPr/>
          <p:nvPr/>
        </p:nvSpPr>
        <p:spPr>
          <a:xfrm>
            <a:off x="7291446" y="784666"/>
            <a:ext cx="2568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…</a:t>
            </a:r>
            <a:endParaRPr lang="en-US" sz="700" b="1" dirty="0"/>
          </a:p>
        </p:txBody>
      </p:sp>
      <p:cxnSp>
        <p:nvCxnSpPr>
          <p:cNvPr id="43" name="Straight Arrow Connector 42"/>
          <p:cNvCxnSpPr>
            <a:stCxn id="35" idx="1"/>
            <a:endCxn id="7" idx="3"/>
          </p:cNvCxnSpPr>
          <p:nvPr/>
        </p:nvCxnSpPr>
        <p:spPr>
          <a:xfrm flipH="1" flipV="1">
            <a:off x="5769054" y="841847"/>
            <a:ext cx="856927" cy="13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861755" y="3161094"/>
            <a:ext cx="639989" cy="63366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45" name="Rectangle 44"/>
          <p:cNvSpPr/>
          <p:nvPr/>
        </p:nvSpPr>
        <p:spPr>
          <a:xfrm>
            <a:off x="7822469" y="3377899"/>
            <a:ext cx="7024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Plugin Node</a:t>
            </a:r>
            <a:endParaRPr lang="en-US" sz="700" b="1" dirty="0"/>
          </a:p>
        </p:txBody>
      </p:sp>
      <p:cxnSp>
        <p:nvCxnSpPr>
          <p:cNvPr id="46" name="Straight Arrow Connector 45"/>
          <p:cNvCxnSpPr>
            <a:stCxn id="13" idx="5"/>
            <a:endCxn id="44" idx="1"/>
          </p:cNvCxnSpPr>
          <p:nvPr/>
        </p:nvCxnSpPr>
        <p:spPr>
          <a:xfrm>
            <a:off x="7318532" y="2458053"/>
            <a:ext cx="636947" cy="795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501890" y="2931596"/>
            <a:ext cx="1436370" cy="116034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27388" y="2961039"/>
            <a:ext cx="5950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Container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37293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/>
      <p:bldP spid="20" grpId="0" animBg="1"/>
      <p:bldP spid="21" grpId="0"/>
      <p:bldP spid="35" grpId="0" animBg="1"/>
      <p:bldP spid="36" grpId="0"/>
      <p:bldP spid="37" grpId="0" animBg="1"/>
      <p:bldP spid="38" grpId="0" animBg="1"/>
      <p:bldP spid="39" grpId="0" animBg="1"/>
      <p:bldP spid="41" grpId="0"/>
      <p:bldP spid="44" grpId="0" animBg="1"/>
      <p:bldP spid="45" grpId="0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SSVM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SSVM stands for Structured Shared Virtual memory, specified for VPP project. </a:t>
            </a:r>
          </a:p>
          <a:p>
            <a:r>
              <a:rPr lang="en-US" dirty="0" smtClean="0"/>
              <a:t>Shared memory solution based on Linux IPC shared memory, master process first creates the shared memory and share with slave process. It uses spin-lock to ensure only one process write at the same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55610" y="47632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SSVM Ring Layout and Memory access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859" y="166114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elt_idx_0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1727095" y="166114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elt_idx_1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461475" y="1661141"/>
            <a:ext cx="368618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2830093" y="166114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elt_idx_a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5021803" y="166114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elt_idx_c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3567329" y="1661141"/>
            <a:ext cx="360042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6119081" y="166114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elt_idx_n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5759039" y="1661141"/>
            <a:ext cx="360042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3927371" y="166114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elt_idx_b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4664607" y="1661141"/>
            <a:ext cx="360042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cxnSp>
        <p:nvCxnSpPr>
          <p:cNvPr id="25" name="Straight Arrow Connector 24"/>
          <p:cNvCxnSpPr>
            <a:endCxn id="12" idx="0"/>
          </p:cNvCxnSpPr>
          <p:nvPr/>
        </p:nvCxnSpPr>
        <p:spPr>
          <a:xfrm>
            <a:off x="3198711" y="1423035"/>
            <a:ext cx="0" cy="23810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47680" y="1161425"/>
            <a:ext cx="5020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head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382276" y="1423035"/>
            <a:ext cx="0" cy="24192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91358" y="1161425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tail</a:t>
            </a:r>
            <a:endParaRPr lang="en-US" sz="1100" dirty="0"/>
          </a:p>
        </p:txBody>
      </p:sp>
      <p:sp>
        <p:nvSpPr>
          <p:cNvPr id="29" name="Left Brace 28"/>
          <p:cNvSpPr/>
          <p:nvPr/>
        </p:nvSpPr>
        <p:spPr>
          <a:xfrm rot="5400000">
            <a:off x="4057237" y="656598"/>
            <a:ext cx="240338" cy="1694487"/>
          </a:xfrm>
          <a:prstGeom prst="leftBrace">
            <a:avLst>
              <a:gd name="adj1" fmla="val 77761"/>
              <a:gd name="adj2" fmla="val 5000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44007" y="1127151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 smtClean="0"/>
              <a:t>cursize</a:t>
            </a:r>
            <a:endParaRPr lang="en-US" sz="1100" dirty="0"/>
          </a:p>
        </p:txBody>
      </p:sp>
      <p:sp>
        <p:nvSpPr>
          <p:cNvPr id="31" name="Rectangle 30"/>
          <p:cNvSpPr/>
          <p:nvPr/>
        </p:nvSpPr>
        <p:spPr>
          <a:xfrm>
            <a:off x="6385321" y="2565378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type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6385321" y="2845414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6385321" y="3114961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total_len</a:t>
            </a:r>
            <a:endParaRPr lang="en-US" sz="1000" dirty="0"/>
          </a:p>
        </p:txBody>
      </p:sp>
      <p:sp>
        <p:nvSpPr>
          <p:cNvPr id="34" name="Rectangle 33"/>
          <p:cNvSpPr/>
          <p:nvPr/>
        </p:nvSpPr>
        <p:spPr>
          <a:xfrm>
            <a:off x="6385321" y="3390233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len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6385321" y="3668341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next_idx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6385321" y="3933092"/>
            <a:ext cx="920324" cy="50396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data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6385321" y="4437677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pad</a:t>
            </a:r>
            <a:endParaRPr lang="en-US" sz="1000" dirty="0"/>
          </a:p>
        </p:txBody>
      </p:sp>
      <p:sp>
        <p:nvSpPr>
          <p:cNvPr id="47" name="Rectangle 46"/>
          <p:cNvSpPr/>
          <p:nvPr/>
        </p:nvSpPr>
        <p:spPr>
          <a:xfrm>
            <a:off x="4256212" y="2672724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ssvm_elt_0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4256212" y="2952759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ssvm_elt_1</a:t>
            </a:r>
            <a:endParaRPr lang="en-US" sz="1000" dirty="0"/>
          </a:p>
        </p:txBody>
      </p:sp>
      <p:sp>
        <p:nvSpPr>
          <p:cNvPr id="49" name="Rectangle 48"/>
          <p:cNvSpPr/>
          <p:nvPr/>
        </p:nvSpPr>
        <p:spPr>
          <a:xfrm>
            <a:off x="4256212" y="3236580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50" name="Rectangle 49"/>
          <p:cNvSpPr/>
          <p:nvPr/>
        </p:nvSpPr>
        <p:spPr>
          <a:xfrm>
            <a:off x="4256212" y="3512783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ssvm_elt_i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4256211" y="3785128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4256211" y="4056730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ssvm_elt</a:t>
            </a:r>
            <a:endParaRPr lang="en-US" sz="1000" dirty="0"/>
          </a:p>
        </p:txBody>
      </p:sp>
      <p:sp>
        <p:nvSpPr>
          <p:cNvPr id="56" name="Right Triangle 55"/>
          <p:cNvSpPr/>
          <p:nvPr/>
        </p:nvSpPr>
        <p:spPr>
          <a:xfrm rot="2694112">
            <a:off x="5605834" y="2869559"/>
            <a:ext cx="1526602" cy="1532903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tanjianf\AppData\Local\Microsoft\Windows\INetCache\IE\ULUN9IO2\480px-Lo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5" y="1465725"/>
            <a:ext cx="454197" cy="5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tanjianf\AppData\Local\Microsoft\Windows\INetCache\IE\ULUN9IO2\480px-Lo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0" y="2303805"/>
            <a:ext cx="454197" cy="5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eft Brace 36"/>
          <p:cNvSpPr/>
          <p:nvPr/>
        </p:nvSpPr>
        <p:spPr>
          <a:xfrm rot="10800000">
            <a:off x="7368026" y="2565376"/>
            <a:ext cx="240338" cy="1359768"/>
          </a:xfrm>
          <a:prstGeom prst="leftBrace">
            <a:avLst>
              <a:gd name="adj1" fmla="val 77761"/>
              <a:gd name="adj2" fmla="val 5000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08364" y="3071427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Metadata</a:t>
            </a:r>
          </a:p>
          <a:p>
            <a:pPr algn="ctr"/>
            <a:r>
              <a:rPr lang="en-US" sz="1100" dirty="0" smtClean="0"/>
              <a:t>(16 Bytes)</a:t>
            </a:r>
            <a:endParaRPr lang="en-US" sz="1100" dirty="0"/>
          </a:p>
        </p:txBody>
      </p:sp>
      <p:sp>
        <p:nvSpPr>
          <p:cNvPr id="40" name="Left Brace 39"/>
          <p:cNvSpPr/>
          <p:nvPr/>
        </p:nvSpPr>
        <p:spPr>
          <a:xfrm rot="10800000">
            <a:off x="7383111" y="3959434"/>
            <a:ext cx="240338" cy="501103"/>
          </a:xfrm>
          <a:prstGeom prst="leftBrace">
            <a:avLst>
              <a:gd name="adj1" fmla="val 77761"/>
              <a:gd name="adj2" fmla="val 5000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26661" y="4038255"/>
            <a:ext cx="11208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(2048 + 128 B)</a:t>
            </a:r>
            <a:endParaRPr lang="en-US" sz="1100" dirty="0"/>
          </a:p>
        </p:txBody>
      </p:sp>
      <p:cxnSp>
        <p:nvCxnSpPr>
          <p:cNvPr id="6" name="Elbow Connector 5"/>
          <p:cNvCxnSpPr>
            <a:stCxn id="22" idx="2"/>
            <a:endCxn id="50" idx="1"/>
          </p:cNvCxnSpPr>
          <p:nvPr/>
        </p:nvCxnSpPr>
        <p:spPr>
          <a:xfrm rot="5400000">
            <a:off x="3420289" y="2777100"/>
            <a:ext cx="1711625" cy="39777"/>
          </a:xfrm>
          <a:prstGeom prst="bentConnector4">
            <a:avLst>
              <a:gd name="adj1" fmla="val 15860"/>
              <a:gd name="adj2" fmla="val 2384448"/>
            </a:avLst>
          </a:prstGeom>
          <a:ln w="12700"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SSVM Ring Layout and Memory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Memcpy</a:t>
            </a:r>
            <a:r>
              <a:rPr lang="en-US" dirty="0" smtClean="0"/>
              <a:t> times: same as </a:t>
            </a:r>
            <a:r>
              <a:rPr lang="en-US" dirty="0" err="1" smtClean="0"/>
              <a:t>netmap</a:t>
            </a:r>
            <a:endParaRPr lang="en-US" dirty="0" smtClean="0"/>
          </a:p>
          <a:p>
            <a:r>
              <a:rPr lang="en-US" dirty="0" smtClean="0"/>
              <a:t>Spin lock:</a:t>
            </a:r>
            <a:r>
              <a:rPr lang="zh-CN" altLang="en-US" dirty="0" smtClean="0"/>
              <a:t> </a:t>
            </a:r>
            <a:r>
              <a:rPr lang="en-US" altLang="zh-CN" dirty="0" smtClean="0"/>
              <a:t>element</a:t>
            </a:r>
            <a:endParaRPr lang="en-US" dirty="0" smtClean="0"/>
          </a:p>
          <a:p>
            <a:r>
              <a:rPr lang="en-US" dirty="0" smtClean="0"/>
              <a:t>Spin lock: queue index</a:t>
            </a:r>
          </a:p>
          <a:p>
            <a:r>
              <a:rPr lang="en-US" dirty="0" smtClean="0"/>
              <a:t>Ring layout: Queue, elements 2</a:t>
            </a:r>
          </a:p>
          <a:p>
            <a:r>
              <a:rPr lang="en-US" dirty="0" smtClean="0"/>
              <a:t>Indirect </a:t>
            </a:r>
            <a:r>
              <a:rPr lang="en-US" dirty="0" err="1" smtClean="0"/>
              <a:t>ndex</a:t>
            </a:r>
            <a:r>
              <a:rPr lang="en-US" dirty="0" smtClean="0"/>
              <a:t>, element </a:t>
            </a:r>
          </a:p>
          <a:p>
            <a:r>
              <a:rPr lang="en-US" dirty="0" smtClean="0"/>
              <a:t>Similar as </a:t>
            </a:r>
            <a:r>
              <a:rPr lang="en-US" dirty="0" err="1" smtClean="0"/>
              <a:t>virtio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Vhost</a:t>
            </a:r>
            <a:r>
              <a:rPr lang="en-US" dirty="0" smtClean="0"/>
              <a:t>/</a:t>
            </a:r>
            <a:r>
              <a:rPr lang="en-US" dirty="0" err="1" smtClean="0"/>
              <a:t>virtio</a:t>
            </a:r>
            <a:r>
              <a:rPr lang="en-US" dirty="0" smtClean="0"/>
              <a:t>-user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1" y="1131989"/>
            <a:ext cx="4783108" cy="307036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697855" y="1131989"/>
            <a:ext cx="2985772" cy="3497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78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14" indent="-225414" algn="l" defTabSz="457178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472" indent="-228589" algn="l" defTabSz="457178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14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147" indent="-228589" algn="l" defTabSz="457178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As </a:t>
            </a:r>
            <a:r>
              <a:rPr lang="en-US" dirty="0"/>
              <a:t>a DPDK virtual </a:t>
            </a:r>
            <a:r>
              <a:rPr lang="en-US" dirty="0"/>
              <a:t>device</a:t>
            </a:r>
            <a:endParaRPr lang="en-US" dirty="0"/>
          </a:p>
          <a:p>
            <a:pPr lvl="1"/>
            <a:r>
              <a:rPr lang="en-US" dirty="0"/>
              <a:t>Talk to backend </a:t>
            </a:r>
            <a:r>
              <a:rPr lang="en-US" dirty="0" smtClean="0"/>
              <a:t>by embedded adapter </a:t>
            </a:r>
            <a:r>
              <a:rPr lang="en-US" dirty="0"/>
              <a:t>w/o device emulation</a:t>
            </a:r>
          </a:p>
          <a:p>
            <a:pPr lvl="1"/>
            <a:r>
              <a:rPr lang="en-US" dirty="0" smtClean="0"/>
              <a:t>Share PMD with </a:t>
            </a:r>
            <a:r>
              <a:rPr lang="en-US" dirty="0" err="1" smtClean="0"/>
              <a:t>virtio</a:t>
            </a:r>
            <a:r>
              <a:rPr lang="en-US" dirty="0" smtClean="0"/>
              <a:t> (PCI)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consistent </a:t>
            </a:r>
            <a:r>
              <a:rPr lang="en-US" dirty="0" err="1"/>
              <a:t>vhost</a:t>
            </a:r>
            <a:r>
              <a:rPr lang="en-US" dirty="0"/>
              <a:t> PMD on the backend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Vhost</a:t>
            </a:r>
            <a:r>
              <a:rPr lang="en-US" dirty="0" smtClean="0"/>
              <a:t>/</a:t>
            </a:r>
            <a:r>
              <a:rPr lang="en-US" dirty="0" err="1" smtClean="0"/>
              <a:t>Virtio</a:t>
            </a:r>
            <a:r>
              <a:rPr lang="en-US" dirty="0" smtClean="0"/>
              <a:t> Ring Layout and Memory Access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1" y="1054168"/>
            <a:ext cx="3077972" cy="3425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0221" y="1115438"/>
            <a:ext cx="9144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err="1" smtClean="0">
                <a:solidFill>
                  <a:srgbClr val="003C71"/>
                </a:solidFill>
              </a:rPr>
              <a:t>Vhost</a:t>
            </a:r>
            <a:r>
              <a:rPr lang="en-US" sz="1100" dirty="0" smtClean="0">
                <a:solidFill>
                  <a:srgbClr val="003C71"/>
                </a:solidFill>
              </a:rPr>
              <a:t> 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 </a:t>
            </a:r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Virtio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Vhost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</a:t>
            </a:r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enqueue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+ </a:t>
            </a:r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virtio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RX</a:t>
            </a:r>
          </a:p>
          <a:p>
            <a:endParaRPr lang="en-US" sz="1100" dirty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1 time for </a:t>
            </a:r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memcpy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from </a:t>
            </a:r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vhost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mem to </a:t>
            </a:r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virtio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mem</a:t>
            </a:r>
          </a:p>
          <a:p>
            <a:endParaRPr lang="en-US" sz="1100" dirty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6 times</a:t>
            </a:r>
          </a:p>
          <a:p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Vhost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4times</a:t>
            </a:r>
          </a:p>
          <a:p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Virtio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 2times</a:t>
            </a:r>
          </a:p>
          <a:p>
            <a:endParaRPr lang="en-US" sz="1100" dirty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endParaRPr lang="en-US" sz="1100" dirty="0" smtClean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Vhost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avail ring Index, avail Ring entry, descriptor table, update used ring(4 cache misses)</a:t>
            </a:r>
          </a:p>
          <a:p>
            <a:r>
              <a:rPr lang="en-US" sz="1100" dirty="0" err="1" smtClean="0">
                <a:solidFill>
                  <a:srgbClr val="003C71"/>
                </a:solidFill>
                <a:sym typeface="Wingdings" panose="05000000000000000000" pitchFamily="2" charset="2"/>
              </a:rPr>
              <a:t>Virtio</a:t>
            </a:r>
            <a:r>
              <a:rPr lang="en-US" sz="1100" dirty="0" smtClean="0">
                <a:solidFill>
                  <a:srgbClr val="003C71"/>
                </a:solidFill>
                <a:sym typeface="Wingdings" panose="05000000000000000000" pitchFamily="2" charset="2"/>
              </a:rPr>
              <a:t> used ring index, used ring entry(2 cache misses)</a:t>
            </a:r>
          </a:p>
          <a:p>
            <a:endParaRPr lang="en-US" sz="1100" dirty="0" smtClean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endParaRPr lang="en-US" sz="1100" dirty="0" smtClean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endParaRPr lang="en-US" sz="1100" dirty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endParaRPr lang="en-US" sz="1100" dirty="0" smtClean="0">
              <a:solidFill>
                <a:srgbClr val="003C71"/>
              </a:solidFill>
              <a:sym typeface="Wingdings" panose="05000000000000000000" pitchFamily="2" charset="2"/>
            </a:endParaRPr>
          </a:p>
          <a:p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5990" y="908685"/>
            <a:ext cx="1623060" cy="12687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11705" y="2228849"/>
            <a:ext cx="1623060" cy="220027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Netmap</a:t>
            </a:r>
            <a:r>
              <a:rPr lang="en-US" dirty="0" smtClean="0"/>
              <a:t> pipes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Tiwei can help here.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49" y="1008095"/>
            <a:ext cx="3337803" cy="35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b4b00c6-0e55-4ddb-8429-9142d84b7b8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f02fe2d-8c45-4367-84af-eaa36078e39f"/>
</p:tagLst>
</file>

<file path=ppt/theme/theme1.xml><?xml version="1.0" encoding="utf-8"?>
<a:theme xmlns:a="http://schemas.openxmlformats.org/drawingml/2006/main" name="NPG PPTx Template Wide Light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635</Words>
  <Application>Microsoft Office PowerPoint</Application>
  <PresentationFormat>On-screen Show (16:9)</PresentationFormat>
  <Paragraphs>176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Wingdings</vt:lpstr>
      <vt:lpstr>Intel Clear Pro</vt:lpstr>
      <vt:lpstr>Intel Clear</vt:lpstr>
      <vt:lpstr>NPG PPTx Template Wide Light</vt:lpstr>
      <vt:lpstr>High Speed Solutions in VPP to Accelerate Container Networking:  -Howto and Deep Dive</vt:lpstr>
      <vt:lpstr>Agenda</vt:lpstr>
      <vt:lpstr>Motivations</vt:lpstr>
      <vt:lpstr>What’s SSVM</vt:lpstr>
      <vt:lpstr>SSVM Ring Layout and Memory access</vt:lpstr>
      <vt:lpstr>SSVM Ring Layout and Memory access</vt:lpstr>
      <vt:lpstr>What’s Vhost/virtio-user</vt:lpstr>
      <vt:lpstr>Vhost/Virtio Ring Layout and Memory Access</vt:lpstr>
      <vt:lpstr>What’s Netmap pipes </vt:lpstr>
      <vt:lpstr>Netmap Ring Layout and Memory access</vt:lpstr>
      <vt:lpstr>Test Setup</vt:lpstr>
      <vt:lpstr>Performance Comparison </vt:lpstr>
      <vt:lpstr>3 Solutions Comparison </vt:lpstr>
      <vt:lpstr>Summary and Next step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CTPClassification=CTP_PUBLIC:VisualMarkings=</cp:keywords>
  <cp:lastModifiedBy/>
  <cp:revision>1</cp:revision>
  <dcterms:created xsi:type="dcterms:W3CDTF">2015-05-06T16:36:39Z</dcterms:created>
  <dcterms:modified xsi:type="dcterms:W3CDTF">2016-09-20T13:33:00Z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12</vt:lpwstr>
  </property>
  <property fmtid="{D5CDD505-2E9C-101B-9397-08002B2CF9AE}" pid="3" name="Offisync_ProviderInitializationData">
    <vt:lpwstr>https://soco.intel.com</vt:lpwstr>
  </property>
  <property fmtid="{D5CDD505-2E9C-101B-9397-08002B2CF9AE}" pid="4" name="Jive_VersionGuid">
    <vt:lpwstr>f70493fd094b44de9e5a1bd3c3f22119</vt:lpwstr>
  </property>
  <property fmtid="{D5CDD505-2E9C-101B-9397-08002B2CF9AE}" pid="5" name="Jive_LatestUserAccountName">
    <vt:lpwstr>scheng1</vt:lpwstr>
  </property>
  <property fmtid="{D5CDD505-2E9C-101B-9397-08002B2CF9AE}" pid="6" name="Offisync_UniqueId">
    <vt:lpwstr>1945993</vt:lpwstr>
  </property>
  <property fmtid="{D5CDD505-2E9C-101B-9397-08002B2CF9AE}" pid="7" name="Offisync_ServerID">
    <vt:lpwstr>d001a694-7c66-4352-b53b-895ffdce369f</vt:lpwstr>
  </property>
  <property fmtid="{D5CDD505-2E9C-101B-9397-08002B2CF9AE}" pid="8" name="Jive_ModifiedButNotPublished">
    <vt:lpwstr/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  <property fmtid="{D5CDD505-2E9C-101B-9397-08002B2CF9AE}" pid="12" name="TitusGUID">
    <vt:lpwstr>4a6e1c82-cdf7-46bb-bfb6-8bf893605d0a</vt:lpwstr>
  </property>
  <property fmtid="{D5CDD505-2E9C-101B-9397-08002B2CF9AE}" pid="13" name="CTP_TimeStamp">
    <vt:lpwstr>2016-09-20 07:22:49Z</vt:lpwstr>
  </property>
  <property fmtid="{D5CDD505-2E9C-101B-9397-08002B2CF9AE}" pid="14" name="CTP_BU">
    <vt:lpwstr>NA</vt:lpwstr>
  </property>
  <property fmtid="{D5CDD505-2E9C-101B-9397-08002B2CF9AE}" pid="15" name="CTP_IDSID">
    <vt:lpwstr>NA</vt:lpwstr>
  </property>
  <property fmtid="{D5CDD505-2E9C-101B-9397-08002B2CF9AE}" pid="16" name="CTP_WWID">
    <vt:lpwstr>NA</vt:lpwstr>
  </property>
  <property fmtid="{D5CDD505-2E9C-101B-9397-08002B2CF9AE}" pid="17" name="CTPClassification">
    <vt:lpwstr>CTP_PUBLIC</vt:lpwstr>
  </property>
</Properties>
</file>