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6" r:id="rId3"/>
    <p:sldId id="269" r:id="rId4"/>
    <p:sldId id="270" r:id="rId5"/>
    <p:sldId id="272" r:id="rId6"/>
    <p:sldId id="273" r:id="rId7"/>
    <p:sldId id="276" r:id="rId8"/>
    <p:sldId id="274" r:id="rId9"/>
    <p:sldId id="275" r:id="rId10"/>
    <p:sldId id="268" r:id="rId11"/>
    <p:sldId id="262" r:id="rId12"/>
    <p:sldId id="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323F"/>
    <a:srgbClr val="26CA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09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EA57D-D858-4402-9858-9A8F9F67B2AE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261D7-761C-48EC-A92D-222EA5680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58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FAB9F-7085-4FD1-8ECC-B201A0CD9515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91FC6-16C5-47E2-B41A-042138C57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72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D91FC6-16C5-47E2-B41A-042138C57E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16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688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627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32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8796" y="1742650"/>
            <a:ext cx="5693329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Enter Talk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8796" y="4222325"/>
            <a:ext cx="5693329" cy="42467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Speaker Name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D69056-DDB7-4CB5-A251-DA4E48F0289C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C12A61-9EE8-4E45-A1FB-04158638D41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55" y="1742650"/>
            <a:ext cx="5126486" cy="287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0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F7323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04666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9056-DDB7-4CB5-A251-DA4E48F0289C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12088536" y="0"/>
            <a:ext cx="103464" cy="6858000"/>
          </a:xfrm>
          <a:prstGeom prst="rect">
            <a:avLst/>
          </a:prstGeom>
          <a:solidFill>
            <a:srgbClr val="26CAD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11985071" y="0"/>
            <a:ext cx="103464" cy="6858000"/>
          </a:xfrm>
          <a:prstGeom prst="rect">
            <a:avLst/>
          </a:prstGeom>
          <a:solidFill>
            <a:srgbClr val="F7323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8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2989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2989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9056-DDB7-4CB5-A251-DA4E48F0289C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2088536" y="0"/>
            <a:ext cx="103464" cy="6858000"/>
          </a:xfrm>
          <a:prstGeom prst="rect">
            <a:avLst/>
          </a:prstGeom>
          <a:solidFill>
            <a:srgbClr val="26CAD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1985071" y="0"/>
            <a:ext cx="103464" cy="6858000"/>
          </a:xfrm>
          <a:prstGeom prst="rect">
            <a:avLst/>
          </a:prstGeom>
          <a:solidFill>
            <a:srgbClr val="F7323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20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bg2">
                <a:lumMod val="9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4353"/>
                    </a14:imgEffect>
                    <a14:imgEffect>
                      <a14:saturation sat="16000"/>
                    </a14:imgEffect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911" y="778213"/>
            <a:ext cx="7717039" cy="432187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3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89950" y="6356350"/>
            <a:ext cx="11073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69056-DDB7-4CB5-A251-DA4E48F0289C}" type="datetimeFigureOut">
              <a:rPr lang="en-US" smtClean="0"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97298" y="6356350"/>
            <a:ext cx="4565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12A61-9EE8-4E45-A1FB-04158638D41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44" y="5945836"/>
            <a:ext cx="1388454" cy="77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39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7323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/>
              <a:t>Dynamic Routing on a Fast </a:t>
            </a:r>
            <a:r>
              <a:rPr lang="en-US" b="0" dirty="0" smtClean="0"/>
              <a:t>Data Plane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Jeff Shaw | FD.io Mini Summit Sep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46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7963406" y="1914839"/>
            <a:ext cx="1996087" cy="1324047"/>
          </a:xfrm>
          <a:prstGeom prst="clou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7" name="Cloud 6"/>
          <p:cNvSpPr/>
          <p:nvPr/>
        </p:nvSpPr>
        <p:spPr>
          <a:xfrm>
            <a:off x="2084173" y="1597007"/>
            <a:ext cx="3771581" cy="2596052"/>
          </a:xfrm>
          <a:prstGeom prst="clou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42" idx="6"/>
            <a:endCxn id="44" idx="2"/>
          </p:cNvCxnSpPr>
          <p:nvPr/>
        </p:nvCxnSpPr>
        <p:spPr>
          <a:xfrm flipV="1">
            <a:off x="6364212" y="2741256"/>
            <a:ext cx="1141397" cy="297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41769" y="1914839"/>
            <a:ext cx="479795" cy="211918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pPr algn="ctr"/>
            <a:r>
              <a:rPr lang="en-US" sz="1600" dirty="0"/>
              <a:t>OSPF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81803" y="2741256"/>
            <a:ext cx="457931" cy="218979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pPr algn="ctr"/>
            <a:r>
              <a:rPr lang="en-US" sz="1600" dirty="0"/>
              <a:t>BGP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505609" y="2384640"/>
            <a:ext cx="713232" cy="713232"/>
            <a:chOff x="4300021" y="1723869"/>
            <a:chExt cx="422205" cy="407985"/>
          </a:xfrm>
        </p:grpSpPr>
        <p:sp>
          <p:nvSpPr>
            <p:cNvPr id="44" name="Oval 43"/>
            <p:cNvSpPr/>
            <p:nvPr/>
          </p:nvSpPr>
          <p:spPr>
            <a:xfrm>
              <a:off x="4300021" y="1723869"/>
              <a:ext cx="422205" cy="40798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45" name="Quad Arrow 44"/>
            <p:cNvSpPr/>
            <p:nvPr/>
          </p:nvSpPr>
          <p:spPr>
            <a:xfrm>
              <a:off x="4359914" y="1778211"/>
              <a:ext cx="302417" cy="287615"/>
            </a:xfrm>
            <a:prstGeom prst="quadArrow">
              <a:avLst>
                <a:gd name="adj1" fmla="val 15131"/>
                <a:gd name="adj2" fmla="val 16973"/>
                <a:gd name="adj3" fmla="val 2250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650980" y="2387618"/>
            <a:ext cx="713232" cy="713232"/>
            <a:chOff x="4300021" y="1723869"/>
            <a:chExt cx="422205" cy="407985"/>
          </a:xfrm>
        </p:grpSpPr>
        <p:sp>
          <p:nvSpPr>
            <p:cNvPr id="42" name="Oval 41"/>
            <p:cNvSpPr/>
            <p:nvPr/>
          </p:nvSpPr>
          <p:spPr>
            <a:xfrm>
              <a:off x="4300021" y="1723869"/>
              <a:ext cx="422205" cy="40798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43" name="Quad Arrow 42"/>
            <p:cNvSpPr/>
            <p:nvPr/>
          </p:nvSpPr>
          <p:spPr>
            <a:xfrm>
              <a:off x="4359914" y="1778211"/>
              <a:ext cx="302417" cy="287615"/>
            </a:xfrm>
            <a:prstGeom prst="quadArrow">
              <a:avLst>
                <a:gd name="adj1" fmla="val 15131"/>
                <a:gd name="adj2" fmla="val 16973"/>
                <a:gd name="adj3" fmla="val 2250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200779" y="1953416"/>
            <a:ext cx="708885" cy="709111"/>
            <a:chOff x="4300021" y="1723869"/>
            <a:chExt cx="422205" cy="407985"/>
          </a:xfrm>
        </p:grpSpPr>
        <p:sp>
          <p:nvSpPr>
            <p:cNvPr id="40" name="Oval 39"/>
            <p:cNvSpPr/>
            <p:nvPr/>
          </p:nvSpPr>
          <p:spPr>
            <a:xfrm>
              <a:off x="4300021" y="1723869"/>
              <a:ext cx="422205" cy="40798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41" name="Quad Arrow 40"/>
            <p:cNvSpPr/>
            <p:nvPr/>
          </p:nvSpPr>
          <p:spPr>
            <a:xfrm>
              <a:off x="4359914" y="1778211"/>
              <a:ext cx="302417" cy="287615"/>
            </a:xfrm>
            <a:prstGeom prst="quadArrow">
              <a:avLst>
                <a:gd name="adj1" fmla="val 15131"/>
                <a:gd name="adj2" fmla="val 16973"/>
                <a:gd name="adj3" fmla="val 2250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732471" y="2207072"/>
            <a:ext cx="630084" cy="488932"/>
            <a:chOff x="5083536" y="2699919"/>
            <a:chExt cx="412229" cy="337279"/>
          </a:xfrm>
        </p:grpSpPr>
        <p:sp>
          <p:nvSpPr>
            <p:cNvPr id="38" name="Rectangle 37"/>
            <p:cNvSpPr/>
            <p:nvPr/>
          </p:nvSpPr>
          <p:spPr>
            <a:xfrm>
              <a:off x="5083536" y="2699919"/>
              <a:ext cx="412229" cy="337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Quad Arrow 38"/>
            <p:cNvSpPr/>
            <p:nvPr/>
          </p:nvSpPr>
          <p:spPr>
            <a:xfrm>
              <a:off x="5138441" y="2724751"/>
              <a:ext cx="302417" cy="287615"/>
            </a:xfrm>
            <a:prstGeom prst="quadArrow">
              <a:avLst>
                <a:gd name="adj1" fmla="val 15131"/>
                <a:gd name="adj2" fmla="val 16973"/>
                <a:gd name="adj3" fmla="val 22500"/>
              </a:avLst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" name="Straight Connector 14"/>
          <p:cNvCxnSpPr>
            <a:stCxn id="40" idx="6"/>
            <a:endCxn id="42" idx="2"/>
          </p:cNvCxnSpPr>
          <p:nvPr/>
        </p:nvCxnSpPr>
        <p:spPr>
          <a:xfrm>
            <a:off x="4909664" y="2307972"/>
            <a:ext cx="741316" cy="43626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38" idx="3"/>
            <a:endCxn id="40" idx="2"/>
          </p:cNvCxnSpPr>
          <p:nvPr/>
        </p:nvCxnSpPr>
        <p:spPr>
          <a:xfrm flipV="1">
            <a:off x="3362555" y="2307972"/>
            <a:ext cx="838224" cy="14356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730693" y="2687514"/>
            <a:ext cx="631862" cy="1175071"/>
            <a:chOff x="1668435" y="1521783"/>
            <a:chExt cx="414714" cy="746716"/>
          </a:xfrm>
        </p:grpSpPr>
        <p:sp>
          <p:nvSpPr>
            <p:cNvPr id="20" name="Rectangle 19"/>
            <p:cNvSpPr/>
            <p:nvPr/>
          </p:nvSpPr>
          <p:spPr>
            <a:xfrm>
              <a:off x="1668435" y="1521783"/>
              <a:ext cx="412229" cy="12227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920267" y="1544268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977830" y="1544268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668435" y="1644058"/>
              <a:ext cx="412229" cy="12227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920267" y="1666543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77830" y="1666543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670920" y="1772866"/>
              <a:ext cx="412229" cy="12227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922752" y="1795351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980315" y="1795351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670920" y="1895141"/>
              <a:ext cx="412229" cy="12227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922752" y="1917626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980315" y="1917626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668435" y="2023949"/>
              <a:ext cx="412229" cy="12227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920267" y="2046434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977830" y="2046434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668435" y="2146224"/>
              <a:ext cx="412229" cy="12227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920267" y="2168709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977830" y="2168709"/>
              <a:ext cx="66677" cy="58087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6502274" y="2451538"/>
            <a:ext cx="803941" cy="555187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730694" y="1837672"/>
            <a:ext cx="2632966" cy="1084166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952368" y="967845"/>
            <a:ext cx="8255322" cy="376067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952368" y="4819136"/>
            <a:ext cx="8756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VPP + Netlink/Router + BIRD can be combined to build dynamic, interconnected networks.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658602" y="1324910"/>
            <a:ext cx="546980" cy="204615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pPr algn="ctr"/>
            <a:r>
              <a:rPr lang="en-US" sz="1600" dirty="0"/>
              <a:t>VPP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4869780" y="1427218"/>
            <a:ext cx="790520" cy="6396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8474805" y="3663469"/>
            <a:ext cx="546980" cy="204615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pPr algn="ctr"/>
            <a:r>
              <a:rPr lang="en-US" sz="1600" dirty="0"/>
              <a:t>VPP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flipH="1" flipV="1">
            <a:off x="8070980" y="3118015"/>
            <a:ext cx="403825" cy="5875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538817" y="3714049"/>
            <a:ext cx="546980" cy="204615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pPr algn="ctr"/>
            <a:r>
              <a:rPr lang="en-US" sz="1600" dirty="0"/>
              <a:t>VPP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H="1" flipV="1">
            <a:off x="6134992" y="3168595"/>
            <a:ext cx="403825" cy="5875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370526" y="1454105"/>
            <a:ext cx="546980" cy="204615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pPr algn="ctr"/>
            <a:r>
              <a:rPr lang="en-US" sz="1600" dirty="0"/>
              <a:t>VPP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2535240" y="1669001"/>
            <a:ext cx="217553" cy="5373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1399732" y="6018245"/>
            <a:ext cx="401076" cy="823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823546" y="5908476"/>
            <a:ext cx="546980" cy="204615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r>
              <a:rPr lang="en-US" sz="1600" dirty="0" smtClean="0"/>
              <a:t>Fido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1850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Topology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latin typeface="Intel Clear"/>
                <a:cs typeface="Intel Clear"/>
              </a:rPr>
              <a:pPr/>
              <a:t>11</a:t>
            </a:fld>
            <a:endParaRPr lang="en-US" dirty="0">
              <a:latin typeface="Intel Clear"/>
              <a:cs typeface="Intel Clear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50405" y="2053022"/>
            <a:ext cx="1259437" cy="105967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t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Application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10.1.0.1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50405" y="3781303"/>
            <a:ext cx="1259437" cy="105967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t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Application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10.2.0.1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>
            <a:stCxn id="53" idx="6"/>
            <a:endCxn id="58" idx="2"/>
          </p:cNvCxnSpPr>
          <p:nvPr/>
        </p:nvCxnSpPr>
        <p:spPr>
          <a:xfrm>
            <a:off x="5273562" y="3370610"/>
            <a:ext cx="1421108" cy="643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776150" y="3400329"/>
            <a:ext cx="370836" cy="158154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pPr algn="ctr"/>
            <a:r>
              <a:rPr lang="en-US" sz="1400" dirty="0"/>
              <a:t>BGP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485234" y="2977031"/>
            <a:ext cx="788328" cy="787158"/>
            <a:chOff x="4300021" y="1723869"/>
            <a:chExt cx="422205" cy="407985"/>
          </a:xfrm>
        </p:grpSpPr>
        <p:sp>
          <p:nvSpPr>
            <p:cNvPr id="53" name="Oval 52"/>
            <p:cNvSpPr/>
            <p:nvPr/>
          </p:nvSpPr>
          <p:spPr>
            <a:xfrm>
              <a:off x="4300021" y="1723869"/>
              <a:ext cx="422205" cy="40798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54" name="Quad Arrow 53"/>
            <p:cNvSpPr/>
            <p:nvPr/>
          </p:nvSpPr>
          <p:spPr>
            <a:xfrm>
              <a:off x="4359914" y="1778211"/>
              <a:ext cx="302417" cy="287615"/>
            </a:xfrm>
            <a:prstGeom prst="quadArrow">
              <a:avLst>
                <a:gd name="adj1" fmla="val 15131"/>
                <a:gd name="adj2" fmla="val 16973"/>
                <a:gd name="adj3" fmla="val 2250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Oval 28"/>
          <p:cNvSpPr/>
          <p:nvPr/>
        </p:nvSpPr>
        <p:spPr>
          <a:xfrm>
            <a:off x="5306893" y="3197882"/>
            <a:ext cx="1354446" cy="421325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6694670" y="2977674"/>
            <a:ext cx="788328" cy="787158"/>
            <a:chOff x="4300021" y="1723869"/>
            <a:chExt cx="422205" cy="407985"/>
          </a:xfrm>
        </p:grpSpPr>
        <p:sp>
          <p:nvSpPr>
            <p:cNvPr id="58" name="Oval 57"/>
            <p:cNvSpPr/>
            <p:nvPr/>
          </p:nvSpPr>
          <p:spPr>
            <a:xfrm>
              <a:off x="4300021" y="1723869"/>
              <a:ext cx="422205" cy="40798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59" name="Quad Arrow 58"/>
            <p:cNvSpPr/>
            <p:nvPr/>
          </p:nvSpPr>
          <p:spPr>
            <a:xfrm>
              <a:off x="4359914" y="1778211"/>
              <a:ext cx="302417" cy="287615"/>
            </a:xfrm>
            <a:prstGeom prst="quadArrow">
              <a:avLst>
                <a:gd name="adj1" fmla="val 15131"/>
                <a:gd name="adj2" fmla="val 16973"/>
                <a:gd name="adj3" fmla="val 2250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60"/>
          <p:cNvSpPr/>
          <p:nvPr/>
        </p:nvSpPr>
        <p:spPr>
          <a:xfrm>
            <a:off x="8339203" y="2050991"/>
            <a:ext cx="1259437" cy="105967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t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Application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10.3.0.1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8339202" y="3781302"/>
            <a:ext cx="1259437" cy="105967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t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Application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10.4.0.1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4" name="Straight Connector 63"/>
          <p:cNvCxnSpPr>
            <a:stCxn id="13" idx="3"/>
            <a:endCxn id="53" idx="1"/>
          </p:cNvCxnSpPr>
          <p:nvPr/>
        </p:nvCxnSpPr>
        <p:spPr>
          <a:xfrm>
            <a:off x="3609842" y="2582862"/>
            <a:ext cx="990841" cy="509447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14" idx="3"/>
            <a:endCxn id="53" idx="3"/>
          </p:cNvCxnSpPr>
          <p:nvPr/>
        </p:nvCxnSpPr>
        <p:spPr>
          <a:xfrm flipV="1">
            <a:off x="3609842" y="3648912"/>
            <a:ext cx="990841" cy="66223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58" idx="7"/>
            <a:endCxn id="61" idx="1"/>
          </p:cNvCxnSpPr>
          <p:nvPr/>
        </p:nvCxnSpPr>
        <p:spPr>
          <a:xfrm flipV="1">
            <a:off x="7367550" y="2580831"/>
            <a:ext cx="971653" cy="51212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8" idx="5"/>
            <a:endCxn id="62" idx="1"/>
          </p:cNvCxnSpPr>
          <p:nvPr/>
        </p:nvCxnSpPr>
        <p:spPr>
          <a:xfrm>
            <a:off x="7367550" y="3649555"/>
            <a:ext cx="971652" cy="661587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381060" y="2959849"/>
            <a:ext cx="1176906" cy="264920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lang="en-US" sz="1400" dirty="0" smtClean="0"/>
              <a:t>192.168.0.0/24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5021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6347691" y="1328738"/>
            <a:ext cx="4089545" cy="4329112"/>
          </a:xfrm>
          <a:prstGeom prst="rect">
            <a:avLst/>
          </a:prstGeom>
          <a:solidFill>
            <a:schemeClr val="tx1">
              <a:lumMod val="50000"/>
              <a:lumOff val="50000"/>
              <a:alpha val="71000"/>
            </a:scheme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rtlCol="0" anchor="t"/>
          <a:lstStyle/>
          <a:p>
            <a:r>
              <a:rPr lang="en-US" dirty="0" smtClean="0"/>
              <a:t>Virtual Machine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485900" y="1328738"/>
            <a:ext cx="4089545" cy="4329112"/>
          </a:xfrm>
          <a:prstGeom prst="rect">
            <a:avLst/>
          </a:prstGeom>
          <a:solidFill>
            <a:schemeClr val="tx1">
              <a:lumMod val="50000"/>
              <a:lumOff val="50000"/>
              <a:alpha val="71000"/>
            </a:scheme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rtlCol="0" anchor="t"/>
          <a:lstStyle/>
          <a:p>
            <a:pPr algn="r"/>
            <a:r>
              <a:rPr lang="en-US" dirty="0" smtClean="0"/>
              <a:t>Virtual Machine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Topology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latin typeface="Intel Clear"/>
                <a:cs typeface="Intel Clear"/>
              </a:rPr>
              <a:pPr/>
              <a:t>12</a:t>
            </a:fld>
            <a:endParaRPr lang="en-US" dirty="0">
              <a:latin typeface="Intel Clear"/>
              <a:cs typeface="Intel Clear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50405" y="2053022"/>
            <a:ext cx="1259437" cy="105967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t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Application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10.1.0.1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50405" y="3781303"/>
            <a:ext cx="1259437" cy="105967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t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Application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10.2.0.1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>
            <a:stCxn id="53" idx="6"/>
            <a:endCxn id="58" idx="2"/>
          </p:cNvCxnSpPr>
          <p:nvPr/>
        </p:nvCxnSpPr>
        <p:spPr>
          <a:xfrm>
            <a:off x="5273562" y="3370610"/>
            <a:ext cx="1421108" cy="643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776150" y="3400329"/>
            <a:ext cx="370836" cy="158154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pPr algn="ctr"/>
            <a:r>
              <a:rPr lang="en-US" sz="1400" dirty="0"/>
              <a:t>BGP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485234" y="2977031"/>
            <a:ext cx="788328" cy="787158"/>
            <a:chOff x="4300021" y="1723869"/>
            <a:chExt cx="422205" cy="407985"/>
          </a:xfrm>
        </p:grpSpPr>
        <p:sp>
          <p:nvSpPr>
            <p:cNvPr id="53" name="Oval 52"/>
            <p:cNvSpPr/>
            <p:nvPr/>
          </p:nvSpPr>
          <p:spPr>
            <a:xfrm>
              <a:off x="4300021" y="1723869"/>
              <a:ext cx="422205" cy="40798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54" name="Quad Arrow 53"/>
            <p:cNvSpPr/>
            <p:nvPr/>
          </p:nvSpPr>
          <p:spPr>
            <a:xfrm>
              <a:off x="4359914" y="1778211"/>
              <a:ext cx="302417" cy="287615"/>
            </a:xfrm>
            <a:prstGeom prst="quadArrow">
              <a:avLst>
                <a:gd name="adj1" fmla="val 15131"/>
                <a:gd name="adj2" fmla="val 16973"/>
                <a:gd name="adj3" fmla="val 2250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Oval 28"/>
          <p:cNvSpPr/>
          <p:nvPr/>
        </p:nvSpPr>
        <p:spPr>
          <a:xfrm>
            <a:off x="5306893" y="3197882"/>
            <a:ext cx="1354446" cy="421325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6694670" y="2977674"/>
            <a:ext cx="788328" cy="787158"/>
            <a:chOff x="4300021" y="1723869"/>
            <a:chExt cx="422205" cy="407985"/>
          </a:xfrm>
        </p:grpSpPr>
        <p:sp>
          <p:nvSpPr>
            <p:cNvPr id="58" name="Oval 57"/>
            <p:cNvSpPr/>
            <p:nvPr/>
          </p:nvSpPr>
          <p:spPr>
            <a:xfrm>
              <a:off x="4300021" y="1723869"/>
              <a:ext cx="422205" cy="40798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45720" rIns="45720"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59" name="Quad Arrow 58"/>
            <p:cNvSpPr/>
            <p:nvPr/>
          </p:nvSpPr>
          <p:spPr>
            <a:xfrm>
              <a:off x="4359914" y="1778211"/>
              <a:ext cx="302417" cy="287615"/>
            </a:xfrm>
            <a:prstGeom prst="quadArrow">
              <a:avLst>
                <a:gd name="adj1" fmla="val 15131"/>
                <a:gd name="adj2" fmla="val 16973"/>
                <a:gd name="adj3" fmla="val 2250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60"/>
          <p:cNvSpPr/>
          <p:nvPr/>
        </p:nvSpPr>
        <p:spPr>
          <a:xfrm>
            <a:off x="8339203" y="2050991"/>
            <a:ext cx="1259437" cy="105967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t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Application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10.3.0.1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8339202" y="3781302"/>
            <a:ext cx="1259437" cy="105967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t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Application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10.4.0.1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4" name="Straight Connector 63"/>
          <p:cNvCxnSpPr>
            <a:stCxn id="13" idx="3"/>
            <a:endCxn id="53" idx="1"/>
          </p:cNvCxnSpPr>
          <p:nvPr/>
        </p:nvCxnSpPr>
        <p:spPr>
          <a:xfrm>
            <a:off x="3609842" y="2582862"/>
            <a:ext cx="990841" cy="509447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14" idx="3"/>
            <a:endCxn id="53" idx="3"/>
          </p:cNvCxnSpPr>
          <p:nvPr/>
        </p:nvCxnSpPr>
        <p:spPr>
          <a:xfrm flipV="1">
            <a:off x="3609842" y="3648912"/>
            <a:ext cx="990841" cy="66223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58" idx="7"/>
            <a:endCxn id="61" idx="1"/>
          </p:cNvCxnSpPr>
          <p:nvPr/>
        </p:nvCxnSpPr>
        <p:spPr>
          <a:xfrm flipV="1">
            <a:off x="7367550" y="2580831"/>
            <a:ext cx="971653" cy="51212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8" idx="5"/>
            <a:endCxn id="62" idx="1"/>
          </p:cNvCxnSpPr>
          <p:nvPr/>
        </p:nvCxnSpPr>
        <p:spPr>
          <a:xfrm>
            <a:off x="7367550" y="3649555"/>
            <a:ext cx="971652" cy="661587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381060" y="2959849"/>
            <a:ext cx="1176906" cy="264920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lang="en-US" sz="1400" dirty="0" smtClean="0"/>
              <a:t>192.168.0.0/24</a:t>
            </a:r>
            <a:endParaRPr lang="en-US" sz="1400" dirty="0"/>
          </a:p>
        </p:txBody>
      </p:sp>
      <p:sp>
        <p:nvSpPr>
          <p:cNvPr id="3" name="Rounded Rectangle 2"/>
          <p:cNvSpPr/>
          <p:nvPr/>
        </p:nvSpPr>
        <p:spPr>
          <a:xfrm>
            <a:off x="2441170" y="2679559"/>
            <a:ext cx="1089502" cy="377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smtClean="0"/>
              <a:t>web-server</a:t>
            </a:r>
            <a:endParaRPr lang="en-US" sz="1600" dirty="0"/>
          </a:p>
        </p:txBody>
      </p:sp>
      <p:sp>
        <p:nvSpPr>
          <p:cNvPr id="30" name="Rounded Rectangle 29"/>
          <p:cNvSpPr/>
          <p:nvPr/>
        </p:nvSpPr>
        <p:spPr>
          <a:xfrm>
            <a:off x="2441170" y="4402832"/>
            <a:ext cx="1089502" cy="377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smtClean="0"/>
              <a:t>web-server</a:t>
            </a:r>
            <a:endParaRPr lang="en-US" sz="1600" dirty="0"/>
          </a:p>
        </p:txBody>
      </p:sp>
      <p:sp>
        <p:nvSpPr>
          <p:cNvPr id="31" name="Rounded Rectangle 30"/>
          <p:cNvSpPr/>
          <p:nvPr/>
        </p:nvSpPr>
        <p:spPr>
          <a:xfrm>
            <a:off x="8415366" y="2654301"/>
            <a:ext cx="1089502" cy="377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smtClean="0"/>
              <a:t>web-server</a:t>
            </a:r>
            <a:endParaRPr lang="en-US" sz="1600" dirty="0"/>
          </a:p>
        </p:txBody>
      </p:sp>
      <p:sp>
        <p:nvSpPr>
          <p:cNvPr id="32" name="Rounded Rectangle 31"/>
          <p:cNvSpPr/>
          <p:nvPr/>
        </p:nvSpPr>
        <p:spPr>
          <a:xfrm>
            <a:off x="8424169" y="4396341"/>
            <a:ext cx="1089502" cy="37782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 smtClean="0"/>
              <a:t>mongodb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3737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fast data plane</a:t>
            </a:r>
          </a:p>
          <a:p>
            <a:r>
              <a:rPr lang="en-US" dirty="0" smtClean="0"/>
              <a:t>Packets traverse a graph and are dropped, consumed, or forwarded.</a:t>
            </a:r>
          </a:p>
          <a:p>
            <a:r>
              <a:rPr lang="en-US" dirty="0" smtClean="0"/>
              <a:t>Routing happens by consulting the FIB</a:t>
            </a:r>
          </a:p>
          <a:p>
            <a:r>
              <a:rPr lang="en-US" dirty="0" smtClean="0"/>
              <a:t>Configured by CLI, plugins, or the control plane API (C, Java, Python)</a:t>
            </a:r>
          </a:p>
        </p:txBody>
      </p:sp>
      <p:sp>
        <p:nvSpPr>
          <p:cNvPr id="6" name="Rectangle 5"/>
          <p:cNvSpPr/>
          <p:nvPr/>
        </p:nvSpPr>
        <p:spPr>
          <a:xfrm>
            <a:off x="8614460" y="6007229"/>
            <a:ext cx="27393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https://wiki.fd.io/view/VPP</a:t>
            </a:r>
          </a:p>
        </p:txBody>
      </p:sp>
    </p:spTree>
    <p:extLst>
      <p:ext uri="{BB962C8B-B14F-4D97-AF65-F5344CB8AC3E}">
        <p14:creationId xmlns:p14="http://schemas.microsoft.com/office/powerpoint/2010/main" val="98910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BGP, RIP, OSPF, etc.</a:t>
            </a:r>
          </a:p>
          <a:p>
            <a:r>
              <a:rPr lang="en-US" u="sng" dirty="0"/>
              <a:t>B</a:t>
            </a:r>
            <a:r>
              <a:rPr lang="en-US" dirty="0"/>
              <a:t>IRD </a:t>
            </a:r>
            <a:r>
              <a:rPr lang="en-US" u="sng" dirty="0"/>
              <a:t>I</a:t>
            </a:r>
            <a:r>
              <a:rPr lang="en-US" dirty="0"/>
              <a:t>nternet </a:t>
            </a:r>
            <a:r>
              <a:rPr lang="en-US" u="sng" dirty="0"/>
              <a:t>R</a:t>
            </a:r>
            <a:r>
              <a:rPr lang="en-US" dirty="0"/>
              <a:t>outing </a:t>
            </a:r>
            <a:r>
              <a:rPr lang="en-US" u="sng" dirty="0"/>
              <a:t>D</a:t>
            </a:r>
            <a:r>
              <a:rPr lang="en-US" dirty="0"/>
              <a:t>aemon (BIRD)</a:t>
            </a:r>
            <a:endParaRPr lang="en-US" dirty="0" smtClean="0"/>
          </a:p>
          <a:p>
            <a:r>
              <a:rPr lang="en-US" dirty="0"/>
              <a:t>http://bird.network.cz/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08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95" y="2730788"/>
            <a:ext cx="2463989" cy="16439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46072" y="2644984"/>
            <a:ext cx="49103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" pitchFamily="49" charset="0"/>
              </a:rPr>
              <a:t>socket (AF_NETLINK</a:t>
            </a:r>
            <a:r>
              <a:rPr lang="en-US" sz="1400" dirty="0">
                <a:latin typeface="Courier" pitchFamily="49" charset="0"/>
              </a:rPr>
              <a:t>, SOCK_RAW, </a:t>
            </a:r>
            <a:r>
              <a:rPr lang="en-US" sz="1400" dirty="0" smtClean="0">
                <a:latin typeface="Courier" pitchFamily="49" charset="0"/>
              </a:rPr>
              <a:t>NETLINK_ROUTE)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8379435" y="1369396"/>
            <a:ext cx="9330" cy="43667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46072" y="3722036"/>
            <a:ext cx="46955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" pitchFamily="49" charset="0"/>
              </a:rPr>
              <a:t>socket (AF_INET, SOCK_STREAM, IPPROTO_TCP)</a:t>
            </a:r>
          </a:p>
        </p:txBody>
      </p:sp>
      <p:sp>
        <p:nvSpPr>
          <p:cNvPr id="11" name="Multiply 10"/>
          <p:cNvSpPr/>
          <p:nvPr/>
        </p:nvSpPr>
        <p:spPr>
          <a:xfrm>
            <a:off x="7171120" y="2271126"/>
            <a:ext cx="2435290" cy="2022987"/>
          </a:xfrm>
          <a:prstGeom prst="mathMultiply">
            <a:avLst>
              <a:gd name="adj1" fmla="val 152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9488166" y="2900065"/>
            <a:ext cx="1934432" cy="76511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VPP</a:t>
            </a:r>
            <a:endParaRPr lang="en-US" sz="2000" dirty="0"/>
          </a:p>
        </p:txBody>
      </p:sp>
      <p:sp>
        <p:nvSpPr>
          <p:cNvPr id="13" name="Action Button: Help 12">
            <a:hlinkClick r:id="" action="ppaction://noaction" highlightClick="1"/>
          </p:cNvPr>
          <p:cNvSpPr/>
          <p:nvPr/>
        </p:nvSpPr>
        <p:spPr>
          <a:xfrm>
            <a:off x="7991834" y="2991571"/>
            <a:ext cx="793860" cy="647598"/>
          </a:xfrm>
          <a:prstGeom prst="actionButtonHelp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3352969" y="3144416"/>
            <a:ext cx="4008883" cy="23709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395153" y="3352704"/>
            <a:ext cx="858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BIRD</a:t>
            </a:r>
          </a:p>
        </p:txBody>
      </p:sp>
    </p:spTree>
    <p:extLst>
      <p:ext uri="{BB962C8B-B14F-4D97-AF65-F5344CB8AC3E}">
        <p14:creationId xmlns:p14="http://schemas.microsoft.com/office/powerpoint/2010/main" val="420409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vppsb</a:t>
            </a:r>
            <a:r>
              <a:rPr lang="en-US" dirty="0" smtClean="0"/>
              <a:t>/router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47461" y="1690688"/>
            <a:ext cx="6302454" cy="14920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47461" y="3340118"/>
            <a:ext cx="6302454" cy="29039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957851" y="4142980"/>
            <a:ext cx="2024232" cy="45360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librtnl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5436469" y="5037111"/>
            <a:ext cx="1371600" cy="20416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fib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2599418" y="4142981"/>
            <a:ext cx="2568788" cy="45360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router plugin</a:t>
            </a:r>
            <a:endParaRPr lang="en-US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2599418" y="3449568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tap-0</a:t>
            </a:r>
            <a:endParaRPr lang="en-US" sz="1400" dirty="0"/>
          </a:p>
        </p:txBody>
      </p:sp>
      <p:sp>
        <p:nvSpPr>
          <p:cNvPr id="15" name="Rounded Rectangle 14"/>
          <p:cNvSpPr/>
          <p:nvPr/>
        </p:nvSpPr>
        <p:spPr>
          <a:xfrm>
            <a:off x="2599418" y="2765813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eth0</a:t>
            </a:r>
            <a:endParaRPr lang="en-US" sz="1400" dirty="0"/>
          </a:p>
        </p:txBody>
      </p:sp>
      <p:sp>
        <p:nvSpPr>
          <p:cNvPr id="16" name="Rounded Rectangle 15"/>
          <p:cNvSpPr/>
          <p:nvPr/>
        </p:nvSpPr>
        <p:spPr>
          <a:xfrm>
            <a:off x="4297658" y="3449568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tap-1</a:t>
            </a:r>
            <a:endParaRPr lang="en-US" sz="1400" dirty="0"/>
          </a:p>
        </p:txBody>
      </p:sp>
      <p:sp>
        <p:nvSpPr>
          <p:cNvPr id="17" name="Rounded Rectangle 16"/>
          <p:cNvSpPr/>
          <p:nvPr/>
        </p:nvSpPr>
        <p:spPr>
          <a:xfrm>
            <a:off x="4296535" y="2765813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eth1</a:t>
            </a:r>
            <a:endParaRPr lang="en-US" sz="1400" dirty="0"/>
          </a:p>
        </p:txBody>
      </p:sp>
      <p:sp>
        <p:nvSpPr>
          <p:cNvPr id="18" name="Rounded Rectangle 17"/>
          <p:cNvSpPr/>
          <p:nvPr/>
        </p:nvSpPr>
        <p:spPr>
          <a:xfrm>
            <a:off x="2599418" y="5568926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phys0</a:t>
            </a:r>
            <a:endParaRPr lang="en-US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4260417" y="5568926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phys1</a:t>
            </a:r>
            <a:endParaRPr lang="en-US" sz="14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787421" y="3819896"/>
            <a:ext cx="8053" cy="1746202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23993" y="4753952"/>
            <a:ext cx="767915" cy="523515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x-connect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146595" y="3824628"/>
            <a:ext cx="16414" cy="1698007"/>
          </a:xfrm>
          <a:prstGeom prst="straightConnector1">
            <a:avLst/>
          </a:prstGeom>
          <a:ln w="9525">
            <a:solidFill>
              <a:schemeClr val="tx2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32320" y="4719439"/>
            <a:ext cx="1899768" cy="603890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Local,</a:t>
            </a:r>
          </a:p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Broadcast, and</a:t>
            </a:r>
          </a:p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Multicast traffic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8" name="Straight Arrow Connector 27"/>
          <p:cNvCxnSpPr>
            <a:stCxn id="13" idx="3"/>
            <a:endCxn id="9" idx="1"/>
          </p:cNvCxnSpPr>
          <p:nvPr/>
        </p:nvCxnSpPr>
        <p:spPr>
          <a:xfrm flipV="1">
            <a:off x="5168206" y="4369783"/>
            <a:ext cx="789645" cy="1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190655" y="4135537"/>
            <a:ext cx="931614" cy="241689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0" name="Elbow Connector 29"/>
          <p:cNvCxnSpPr>
            <a:stCxn id="17" idx="3"/>
            <a:endCxn id="9" idx="0"/>
          </p:cNvCxnSpPr>
          <p:nvPr/>
        </p:nvCxnSpPr>
        <p:spPr>
          <a:xfrm>
            <a:off x="5168206" y="2953820"/>
            <a:ext cx="1801761" cy="1189160"/>
          </a:xfrm>
          <a:prstGeom prst="bentConnector2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323601" y="2680913"/>
            <a:ext cx="1340102" cy="245032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netlink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56387" y="3449568"/>
            <a:ext cx="503085" cy="337771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US" sz="2000" dirty="0" smtClean="0"/>
              <a:t>VPP</a:t>
            </a:r>
          </a:p>
        </p:txBody>
      </p:sp>
      <p:cxnSp>
        <p:nvCxnSpPr>
          <p:cNvPr id="33" name="Straight Arrow Connector 32"/>
          <p:cNvCxnSpPr>
            <a:stCxn id="18" idx="3"/>
            <a:endCxn id="19" idx="1"/>
          </p:cNvCxnSpPr>
          <p:nvPr/>
        </p:nvCxnSpPr>
        <p:spPr>
          <a:xfrm>
            <a:off x="3471089" y="5756933"/>
            <a:ext cx="789328" cy="0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24751" y="5919344"/>
            <a:ext cx="2911718" cy="367468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algn="ctr" fontAlgn="ctr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Layer 3 Forwarding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608850" y="1792989"/>
            <a:ext cx="2568788" cy="45360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BIRD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7444255" y="2247870"/>
            <a:ext cx="572570" cy="188849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US" sz="2000" dirty="0" smtClean="0"/>
              <a:t>Linux*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035253" y="2246594"/>
            <a:ext cx="1" cy="519219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17" idx="0"/>
          </p:cNvCxnSpPr>
          <p:nvPr/>
        </p:nvCxnSpPr>
        <p:spPr>
          <a:xfrm>
            <a:off x="4732370" y="2234539"/>
            <a:ext cx="1" cy="531274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10" idx="0"/>
          </p:cNvCxnSpPr>
          <p:nvPr/>
        </p:nvCxnSpPr>
        <p:spPr>
          <a:xfrm>
            <a:off x="6116420" y="4610948"/>
            <a:ext cx="5849" cy="426163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185656" y="4680775"/>
            <a:ext cx="920945" cy="286509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add/del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86930" y="2309054"/>
            <a:ext cx="1340102" cy="245032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sockets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15" idx="2"/>
            <a:endCxn id="14" idx="0"/>
          </p:cNvCxnSpPr>
          <p:nvPr/>
        </p:nvCxnSpPr>
        <p:spPr>
          <a:xfrm>
            <a:off x="3035254" y="3141827"/>
            <a:ext cx="0" cy="307741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7" idx="2"/>
            <a:endCxn id="16" idx="0"/>
          </p:cNvCxnSpPr>
          <p:nvPr/>
        </p:nvCxnSpPr>
        <p:spPr>
          <a:xfrm>
            <a:off x="4732371" y="3141827"/>
            <a:ext cx="1123" cy="307741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4723447" y="3860820"/>
            <a:ext cx="8923" cy="1705278"/>
          </a:xfrm>
          <a:prstGeom prst="straightConnector1">
            <a:avLst/>
          </a:prstGeom>
          <a:ln w="9525"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444255" y="6290673"/>
            <a:ext cx="44134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*Other </a:t>
            </a:r>
            <a:r>
              <a:rPr lang="en-US" sz="1200" dirty="0"/>
              <a:t>names and brands may be claimed as the property of others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507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vppsb</a:t>
            </a:r>
            <a:r>
              <a:rPr lang="en-US" dirty="0" smtClean="0"/>
              <a:t>/router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62034" y="1825624"/>
            <a:ext cx="2691766" cy="404666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Router plugin creates a tap for each data plane interface</a:t>
            </a:r>
          </a:p>
          <a:p>
            <a:r>
              <a:rPr lang="en-US" dirty="0" smtClean="0"/>
              <a:t>Injects locally destined, broad and multicast traffic to be processed by the host stack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47461" y="1690688"/>
            <a:ext cx="6302454" cy="14920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47461" y="3340118"/>
            <a:ext cx="6302454" cy="29039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957851" y="4142980"/>
            <a:ext cx="2024232" cy="45360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librtnl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5436469" y="5037111"/>
            <a:ext cx="1371600" cy="20416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fib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2599418" y="4142981"/>
            <a:ext cx="2568788" cy="45360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router plugin</a:t>
            </a:r>
            <a:endParaRPr lang="en-US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2599418" y="3449568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tap-0</a:t>
            </a:r>
            <a:endParaRPr lang="en-US" sz="1400" dirty="0"/>
          </a:p>
        </p:txBody>
      </p:sp>
      <p:sp>
        <p:nvSpPr>
          <p:cNvPr id="15" name="Rounded Rectangle 14"/>
          <p:cNvSpPr/>
          <p:nvPr/>
        </p:nvSpPr>
        <p:spPr>
          <a:xfrm>
            <a:off x="2599418" y="2765813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eth0</a:t>
            </a:r>
            <a:endParaRPr lang="en-US" sz="1400" dirty="0"/>
          </a:p>
        </p:txBody>
      </p:sp>
      <p:sp>
        <p:nvSpPr>
          <p:cNvPr id="16" name="Rounded Rectangle 15"/>
          <p:cNvSpPr/>
          <p:nvPr/>
        </p:nvSpPr>
        <p:spPr>
          <a:xfrm>
            <a:off x="4297658" y="3449568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tap-1</a:t>
            </a:r>
            <a:endParaRPr lang="en-US" sz="1400" dirty="0"/>
          </a:p>
        </p:txBody>
      </p:sp>
      <p:sp>
        <p:nvSpPr>
          <p:cNvPr id="17" name="Rounded Rectangle 16"/>
          <p:cNvSpPr/>
          <p:nvPr/>
        </p:nvSpPr>
        <p:spPr>
          <a:xfrm>
            <a:off x="4296535" y="2765813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eth1</a:t>
            </a:r>
            <a:endParaRPr lang="en-US" sz="1400" dirty="0"/>
          </a:p>
        </p:txBody>
      </p:sp>
      <p:sp>
        <p:nvSpPr>
          <p:cNvPr id="18" name="Rounded Rectangle 17"/>
          <p:cNvSpPr/>
          <p:nvPr/>
        </p:nvSpPr>
        <p:spPr>
          <a:xfrm>
            <a:off x="2599418" y="5568926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phys0</a:t>
            </a:r>
            <a:endParaRPr lang="en-US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4260417" y="5568926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phys1</a:t>
            </a:r>
            <a:endParaRPr lang="en-US" sz="14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787421" y="3819896"/>
            <a:ext cx="8053" cy="1746202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23993" y="4753952"/>
            <a:ext cx="767915" cy="523515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x-connect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146595" y="3824628"/>
            <a:ext cx="16414" cy="1698007"/>
          </a:xfrm>
          <a:prstGeom prst="straightConnector1">
            <a:avLst/>
          </a:prstGeom>
          <a:ln w="9525">
            <a:solidFill>
              <a:schemeClr val="tx2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32320" y="4719439"/>
            <a:ext cx="1899768" cy="603890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Local,</a:t>
            </a:r>
          </a:p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Broadcast, and</a:t>
            </a:r>
          </a:p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Multicast traffic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8" name="Straight Arrow Connector 27"/>
          <p:cNvCxnSpPr>
            <a:stCxn id="13" idx="3"/>
            <a:endCxn id="9" idx="1"/>
          </p:cNvCxnSpPr>
          <p:nvPr/>
        </p:nvCxnSpPr>
        <p:spPr>
          <a:xfrm flipV="1">
            <a:off x="5168206" y="4369783"/>
            <a:ext cx="789645" cy="1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190655" y="4135537"/>
            <a:ext cx="931614" cy="241689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0" name="Elbow Connector 29"/>
          <p:cNvCxnSpPr>
            <a:stCxn id="17" idx="3"/>
            <a:endCxn id="9" idx="0"/>
          </p:cNvCxnSpPr>
          <p:nvPr/>
        </p:nvCxnSpPr>
        <p:spPr>
          <a:xfrm>
            <a:off x="5168206" y="2953820"/>
            <a:ext cx="1801761" cy="1189160"/>
          </a:xfrm>
          <a:prstGeom prst="bentConnector2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323601" y="2680913"/>
            <a:ext cx="1340102" cy="245032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netlink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56387" y="3449568"/>
            <a:ext cx="503085" cy="337771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US" sz="2000" dirty="0" smtClean="0"/>
              <a:t>VPP</a:t>
            </a:r>
          </a:p>
        </p:txBody>
      </p:sp>
      <p:cxnSp>
        <p:nvCxnSpPr>
          <p:cNvPr id="33" name="Straight Arrow Connector 32"/>
          <p:cNvCxnSpPr>
            <a:stCxn id="18" idx="3"/>
            <a:endCxn id="19" idx="1"/>
          </p:cNvCxnSpPr>
          <p:nvPr/>
        </p:nvCxnSpPr>
        <p:spPr>
          <a:xfrm>
            <a:off x="3471089" y="5756933"/>
            <a:ext cx="789328" cy="0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24751" y="5919344"/>
            <a:ext cx="2911718" cy="367468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algn="ctr" fontAlgn="ctr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Layer 3 Forwarding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608850" y="1792989"/>
            <a:ext cx="2568788" cy="45360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BIRD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7444255" y="2247870"/>
            <a:ext cx="572570" cy="188849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US" sz="2000" dirty="0" smtClean="0"/>
              <a:t>Linux*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035253" y="2246594"/>
            <a:ext cx="1" cy="519219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17" idx="0"/>
          </p:cNvCxnSpPr>
          <p:nvPr/>
        </p:nvCxnSpPr>
        <p:spPr>
          <a:xfrm>
            <a:off x="4732370" y="2234539"/>
            <a:ext cx="1" cy="531274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10" idx="0"/>
          </p:cNvCxnSpPr>
          <p:nvPr/>
        </p:nvCxnSpPr>
        <p:spPr>
          <a:xfrm>
            <a:off x="6116420" y="4610948"/>
            <a:ext cx="5849" cy="426163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185656" y="4680775"/>
            <a:ext cx="920945" cy="286509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add/del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86930" y="2309054"/>
            <a:ext cx="1340102" cy="245032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sockets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15" idx="2"/>
            <a:endCxn id="14" idx="0"/>
          </p:cNvCxnSpPr>
          <p:nvPr/>
        </p:nvCxnSpPr>
        <p:spPr>
          <a:xfrm>
            <a:off x="3035254" y="3141827"/>
            <a:ext cx="0" cy="307741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7" idx="2"/>
            <a:endCxn id="16" idx="0"/>
          </p:cNvCxnSpPr>
          <p:nvPr/>
        </p:nvCxnSpPr>
        <p:spPr>
          <a:xfrm>
            <a:off x="4732371" y="3141827"/>
            <a:ext cx="1123" cy="307741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4723447" y="3860820"/>
            <a:ext cx="8923" cy="1705278"/>
          </a:xfrm>
          <a:prstGeom prst="straightConnector1">
            <a:avLst/>
          </a:prstGeom>
          <a:ln w="9525"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00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vppsb</a:t>
            </a:r>
            <a:r>
              <a:rPr lang="en-US" dirty="0" smtClean="0"/>
              <a:t>/router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62034" y="1825624"/>
            <a:ext cx="2691766" cy="4046669"/>
          </a:xfrm>
        </p:spPr>
        <p:txBody>
          <a:bodyPr>
            <a:normAutofit/>
          </a:bodyPr>
          <a:lstStyle/>
          <a:p>
            <a:r>
              <a:rPr lang="en-US" dirty="0" smtClean="0"/>
              <a:t>BIRD receives and processes traffic using sockets on the taps</a:t>
            </a:r>
          </a:p>
          <a:p>
            <a:r>
              <a:rPr lang="en-US" dirty="0" smtClean="0"/>
              <a:t>Uses Netlink to interact with the Linux* network stack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47461" y="1690688"/>
            <a:ext cx="6302454" cy="14920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47461" y="3340118"/>
            <a:ext cx="6302454" cy="29039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957851" y="4142980"/>
            <a:ext cx="2024232" cy="45360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librtnl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5436469" y="5037111"/>
            <a:ext cx="1371600" cy="20416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fib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2599418" y="4142981"/>
            <a:ext cx="2568788" cy="45360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router plugin</a:t>
            </a:r>
            <a:endParaRPr lang="en-US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2599418" y="3449568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tap-0</a:t>
            </a:r>
            <a:endParaRPr lang="en-US" sz="1400" dirty="0"/>
          </a:p>
        </p:txBody>
      </p:sp>
      <p:sp>
        <p:nvSpPr>
          <p:cNvPr id="15" name="Rounded Rectangle 14"/>
          <p:cNvSpPr/>
          <p:nvPr/>
        </p:nvSpPr>
        <p:spPr>
          <a:xfrm>
            <a:off x="2599418" y="2765813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eth0</a:t>
            </a:r>
            <a:endParaRPr lang="en-US" sz="1400" dirty="0"/>
          </a:p>
        </p:txBody>
      </p:sp>
      <p:sp>
        <p:nvSpPr>
          <p:cNvPr id="16" name="Rounded Rectangle 15"/>
          <p:cNvSpPr/>
          <p:nvPr/>
        </p:nvSpPr>
        <p:spPr>
          <a:xfrm>
            <a:off x="4297658" y="3449568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tap-1</a:t>
            </a:r>
            <a:endParaRPr lang="en-US" sz="1400" dirty="0"/>
          </a:p>
        </p:txBody>
      </p:sp>
      <p:sp>
        <p:nvSpPr>
          <p:cNvPr id="17" name="Rounded Rectangle 16"/>
          <p:cNvSpPr/>
          <p:nvPr/>
        </p:nvSpPr>
        <p:spPr>
          <a:xfrm>
            <a:off x="4296535" y="2765813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eth1</a:t>
            </a:r>
            <a:endParaRPr lang="en-US" sz="1400" dirty="0"/>
          </a:p>
        </p:txBody>
      </p:sp>
      <p:sp>
        <p:nvSpPr>
          <p:cNvPr id="18" name="Rounded Rectangle 17"/>
          <p:cNvSpPr/>
          <p:nvPr/>
        </p:nvSpPr>
        <p:spPr>
          <a:xfrm>
            <a:off x="2599418" y="5568926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phys0</a:t>
            </a:r>
            <a:endParaRPr lang="en-US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4260417" y="5568926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phys1</a:t>
            </a:r>
            <a:endParaRPr lang="en-US" sz="14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787421" y="3819896"/>
            <a:ext cx="8053" cy="1746202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23993" y="4753952"/>
            <a:ext cx="767915" cy="523515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x-connect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146595" y="3824628"/>
            <a:ext cx="16414" cy="1698007"/>
          </a:xfrm>
          <a:prstGeom prst="straightConnector1">
            <a:avLst/>
          </a:prstGeom>
          <a:ln w="9525">
            <a:solidFill>
              <a:schemeClr val="tx2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32320" y="4719439"/>
            <a:ext cx="1899768" cy="603890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Local,</a:t>
            </a:r>
          </a:p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Broadcast, and</a:t>
            </a:r>
          </a:p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Multicast traffic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8" name="Straight Arrow Connector 27"/>
          <p:cNvCxnSpPr>
            <a:stCxn id="13" idx="3"/>
            <a:endCxn id="9" idx="1"/>
          </p:cNvCxnSpPr>
          <p:nvPr/>
        </p:nvCxnSpPr>
        <p:spPr>
          <a:xfrm flipV="1">
            <a:off x="5168206" y="4369783"/>
            <a:ext cx="789645" cy="1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190655" y="4135537"/>
            <a:ext cx="931614" cy="241689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0" name="Elbow Connector 29"/>
          <p:cNvCxnSpPr>
            <a:stCxn id="17" idx="3"/>
            <a:endCxn id="9" idx="0"/>
          </p:cNvCxnSpPr>
          <p:nvPr/>
        </p:nvCxnSpPr>
        <p:spPr>
          <a:xfrm>
            <a:off x="5168206" y="2953820"/>
            <a:ext cx="1801761" cy="1189160"/>
          </a:xfrm>
          <a:prstGeom prst="bentConnector2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323601" y="2680913"/>
            <a:ext cx="1340102" cy="245032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netlink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56387" y="3449568"/>
            <a:ext cx="503085" cy="337771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US" sz="2000" dirty="0" smtClean="0"/>
              <a:t>VPP</a:t>
            </a:r>
          </a:p>
        </p:txBody>
      </p:sp>
      <p:cxnSp>
        <p:nvCxnSpPr>
          <p:cNvPr id="33" name="Straight Arrow Connector 32"/>
          <p:cNvCxnSpPr>
            <a:stCxn id="18" idx="3"/>
            <a:endCxn id="19" idx="1"/>
          </p:cNvCxnSpPr>
          <p:nvPr/>
        </p:nvCxnSpPr>
        <p:spPr>
          <a:xfrm>
            <a:off x="3471089" y="5756933"/>
            <a:ext cx="789328" cy="0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24751" y="5919344"/>
            <a:ext cx="2911718" cy="367468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algn="ctr" fontAlgn="ctr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Layer 3 Forwarding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608850" y="1792989"/>
            <a:ext cx="2568788" cy="45360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BIRD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7301158" y="2247870"/>
            <a:ext cx="715667" cy="24568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US" sz="2000" dirty="0" smtClean="0"/>
              <a:t>Linux*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035253" y="2246594"/>
            <a:ext cx="1" cy="519219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17" idx="0"/>
          </p:cNvCxnSpPr>
          <p:nvPr/>
        </p:nvCxnSpPr>
        <p:spPr>
          <a:xfrm>
            <a:off x="4732370" y="2234539"/>
            <a:ext cx="1" cy="531274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10" idx="0"/>
          </p:cNvCxnSpPr>
          <p:nvPr/>
        </p:nvCxnSpPr>
        <p:spPr>
          <a:xfrm>
            <a:off x="6116420" y="4610948"/>
            <a:ext cx="5849" cy="426163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185656" y="4680775"/>
            <a:ext cx="920945" cy="286509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add/del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86930" y="2309054"/>
            <a:ext cx="1340102" cy="245032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sockets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15" idx="2"/>
            <a:endCxn id="14" idx="0"/>
          </p:cNvCxnSpPr>
          <p:nvPr/>
        </p:nvCxnSpPr>
        <p:spPr>
          <a:xfrm>
            <a:off x="3035254" y="3141827"/>
            <a:ext cx="0" cy="307741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7" idx="2"/>
            <a:endCxn id="16" idx="0"/>
          </p:cNvCxnSpPr>
          <p:nvPr/>
        </p:nvCxnSpPr>
        <p:spPr>
          <a:xfrm>
            <a:off x="4732371" y="3141827"/>
            <a:ext cx="1123" cy="307741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4723447" y="3860820"/>
            <a:ext cx="8923" cy="1705278"/>
          </a:xfrm>
          <a:prstGeom prst="straightConnector1">
            <a:avLst/>
          </a:prstGeom>
          <a:ln w="9525"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56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vppsb</a:t>
            </a:r>
            <a:r>
              <a:rPr lang="en-US" dirty="0" smtClean="0"/>
              <a:t>/router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62034" y="1825624"/>
            <a:ext cx="2691766" cy="4046669"/>
          </a:xfrm>
        </p:spPr>
        <p:txBody>
          <a:bodyPr/>
          <a:lstStyle/>
          <a:p>
            <a:r>
              <a:rPr lang="en-US" dirty="0" smtClean="0"/>
              <a:t>Router plugin listens for Netlink </a:t>
            </a:r>
            <a:r>
              <a:rPr lang="en-US" dirty="0" err="1" smtClean="0"/>
              <a:t>addr</a:t>
            </a:r>
            <a:r>
              <a:rPr lang="en-US" dirty="0" smtClean="0"/>
              <a:t>, link, neigh, and route messages</a:t>
            </a:r>
          </a:p>
          <a:p>
            <a:r>
              <a:rPr lang="en-US" dirty="0" smtClean="0"/>
              <a:t>Mirror configuration onto VPP’s fib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47461" y="1690688"/>
            <a:ext cx="6302454" cy="14920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47461" y="3340118"/>
            <a:ext cx="6302454" cy="29039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957851" y="4142980"/>
            <a:ext cx="2024232" cy="45360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librtnl</a:t>
            </a:r>
            <a:r>
              <a:rPr lang="en-US" sz="1400" dirty="0" smtClean="0"/>
              <a:t> **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5436469" y="5037111"/>
            <a:ext cx="1371600" cy="20416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fib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2599418" y="4142981"/>
            <a:ext cx="2568788" cy="45360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router plugin</a:t>
            </a:r>
            <a:endParaRPr lang="en-US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2599418" y="3449568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tap-0</a:t>
            </a:r>
            <a:endParaRPr lang="en-US" sz="1400" dirty="0"/>
          </a:p>
        </p:txBody>
      </p:sp>
      <p:sp>
        <p:nvSpPr>
          <p:cNvPr id="15" name="Rounded Rectangle 14"/>
          <p:cNvSpPr/>
          <p:nvPr/>
        </p:nvSpPr>
        <p:spPr>
          <a:xfrm>
            <a:off x="2599418" y="2765813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eth0</a:t>
            </a:r>
            <a:endParaRPr lang="en-US" sz="1400" dirty="0"/>
          </a:p>
        </p:txBody>
      </p:sp>
      <p:sp>
        <p:nvSpPr>
          <p:cNvPr id="16" name="Rounded Rectangle 15"/>
          <p:cNvSpPr/>
          <p:nvPr/>
        </p:nvSpPr>
        <p:spPr>
          <a:xfrm>
            <a:off x="4297658" y="3449568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tap-1</a:t>
            </a:r>
            <a:endParaRPr lang="en-US" sz="1400" dirty="0"/>
          </a:p>
        </p:txBody>
      </p:sp>
      <p:sp>
        <p:nvSpPr>
          <p:cNvPr id="17" name="Rounded Rectangle 16"/>
          <p:cNvSpPr/>
          <p:nvPr/>
        </p:nvSpPr>
        <p:spPr>
          <a:xfrm>
            <a:off x="4296535" y="2765813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eth1</a:t>
            </a:r>
            <a:endParaRPr lang="en-US" sz="1400" dirty="0"/>
          </a:p>
        </p:txBody>
      </p:sp>
      <p:sp>
        <p:nvSpPr>
          <p:cNvPr id="18" name="Rounded Rectangle 17"/>
          <p:cNvSpPr/>
          <p:nvPr/>
        </p:nvSpPr>
        <p:spPr>
          <a:xfrm>
            <a:off x="2599418" y="5568926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phys0</a:t>
            </a:r>
            <a:endParaRPr lang="en-US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4260417" y="5568926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phys1</a:t>
            </a:r>
            <a:endParaRPr lang="en-US" sz="14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787421" y="3819896"/>
            <a:ext cx="8053" cy="1746202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23993" y="4753952"/>
            <a:ext cx="767915" cy="523515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x-connect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146595" y="3824628"/>
            <a:ext cx="16414" cy="1698007"/>
          </a:xfrm>
          <a:prstGeom prst="straightConnector1">
            <a:avLst/>
          </a:prstGeom>
          <a:ln w="9525">
            <a:solidFill>
              <a:schemeClr val="tx2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32320" y="4719439"/>
            <a:ext cx="1899768" cy="603890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Local,</a:t>
            </a:r>
          </a:p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Broadcast, and</a:t>
            </a:r>
          </a:p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Multicast traffic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8" name="Straight Arrow Connector 27"/>
          <p:cNvCxnSpPr>
            <a:stCxn id="13" idx="3"/>
            <a:endCxn id="9" idx="1"/>
          </p:cNvCxnSpPr>
          <p:nvPr/>
        </p:nvCxnSpPr>
        <p:spPr>
          <a:xfrm flipV="1">
            <a:off x="5168206" y="4369783"/>
            <a:ext cx="789645" cy="1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190655" y="4135537"/>
            <a:ext cx="931614" cy="241689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0" name="Elbow Connector 29"/>
          <p:cNvCxnSpPr>
            <a:stCxn id="17" idx="3"/>
            <a:endCxn id="9" idx="0"/>
          </p:cNvCxnSpPr>
          <p:nvPr/>
        </p:nvCxnSpPr>
        <p:spPr>
          <a:xfrm>
            <a:off x="5168206" y="2953820"/>
            <a:ext cx="1801761" cy="1189160"/>
          </a:xfrm>
          <a:prstGeom prst="bentConnector2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323601" y="2680913"/>
            <a:ext cx="1340102" cy="245032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netlink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56387" y="3449568"/>
            <a:ext cx="503085" cy="337771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US" sz="2000" dirty="0" smtClean="0"/>
              <a:t>VPP</a:t>
            </a:r>
          </a:p>
        </p:txBody>
      </p:sp>
      <p:cxnSp>
        <p:nvCxnSpPr>
          <p:cNvPr id="33" name="Straight Arrow Connector 32"/>
          <p:cNvCxnSpPr>
            <a:stCxn id="18" idx="3"/>
            <a:endCxn id="19" idx="1"/>
          </p:cNvCxnSpPr>
          <p:nvPr/>
        </p:nvCxnSpPr>
        <p:spPr>
          <a:xfrm>
            <a:off x="3471089" y="5756933"/>
            <a:ext cx="789328" cy="0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24751" y="5919344"/>
            <a:ext cx="2911718" cy="367468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algn="ctr" fontAlgn="ctr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Layer 3 Forwarding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608850" y="1792989"/>
            <a:ext cx="2568788" cy="45360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BIRD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7444255" y="2247870"/>
            <a:ext cx="572570" cy="188849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US" sz="2000" dirty="0" smtClean="0"/>
              <a:t>Linux*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035253" y="2246594"/>
            <a:ext cx="1" cy="519219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17" idx="0"/>
          </p:cNvCxnSpPr>
          <p:nvPr/>
        </p:nvCxnSpPr>
        <p:spPr>
          <a:xfrm>
            <a:off x="4732370" y="2234539"/>
            <a:ext cx="1" cy="531274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10" idx="0"/>
          </p:cNvCxnSpPr>
          <p:nvPr/>
        </p:nvCxnSpPr>
        <p:spPr>
          <a:xfrm>
            <a:off x="6116420" y="4610948"/>
            <a:ext cx="5849" cy="426163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185656" y="4680775"/>
            <a:ext cx="920945" cy="286509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add/del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86930" y="2309054"/>
            <a:ext cx="1340102" cy="245032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sockets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15" idx="2"/>
            <a:endCxn id="14" idx="0"/>
          </p:cNvCxnSpPr>
          <p:nvPr/>
        </p:nvCxnSpPr>
        <p:spPr>
          <a:xfrm>
            <a:off x="3035254" y="3141827"/>
            <a:ext cx="0" cy="307741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7" idx="2"/>
            <a:endCxn id="16" idx="0"/>
          </p:cNvCxnSpPr>
          <p:nvPr/>
        </p:nvCxnSpPr>
        <p:spPr>
          <a:xfrm>
            <a:off x="4732371" y="3141827"/>
            <a:ext cx="1123" cy="307741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4723447" y="3860820"/>
            <a:ext cx="8923" cy="1705278"/>
          </a:xfrm>
          <a:prstGeom prst="straightConnector1">
            <a:avLst/>
          </a:prstGeom>
          <a:ln w="9525"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298164" y="6237197"/>
            <a:ext cx="52158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** https</a:t>
            </a:r>
            <a:r>
              <a:rPr lang="en-US" dirty="0"/>
              <a:t>://git.fd.io/cgit/vppsb/tree/netlink/</a:t>
            </a:r>
          </a:p>
        </p:txBody>
      </p:sp>
    </p:spTree>
    <p:extLst>
      <p:ext uri="{BB962C8B-B14F-4D97-AF65-F5344CB8AC3E}">
        <p14:creationId xmlns:p14="http://schemas.microsoft.com/office/powerpoint/2010/main" val="78585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vppsb</a:t>
            </a:r>
            <a:r>
              <a:rPr lang="en-US" dirty="0" smtClean="0"/>
              <a:t>/router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62034" y="1825624"/>
            <a:ext cx="2691766" cy="4046669"/>
          </a:xfrm>
        </p:spPr>
        <p:txBody>
          <a:bodyPr/>
          <a:lstStyle/>
          <a:p>
            <a:r>
              <a:rPr lang="en-US" dirty="0" smtClean="0"/>
              <a:t>Remote traffic is forwarded by VPP without intervention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47461" y="1690688"/>
            <a:ext cx="6302454" cy="14920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47461" y="3340118"/>
            <a:ext cx="6302454" cy="290392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957851" y="4142980"/>
            <a:ext cx="2024232" cy="45360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librtnl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5436469" y="5037111"/>
            <a:ext cx="1371600" cy="20416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fib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2599418" y="4142981"/>
            <a:ext cx="2568788" cy="45360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router plugin</a:t>
            </a:r>
            <a:endParaRPr lang="en-US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2599418" y="3449568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tap-0</a:t>
            </a:r>
            <a:endParaRPr lang="en-US" sz="1400" dirty="0"/>
          </a:p>
        </p:txBody>
      </p:sp>
      <p:sp>
        <p:nvSpPr>
          <p:cNvPr id="15" name="Rounded Rectangle 14"/>
          <p:cNvSpPr/>
          <p:nvPr/>
        </p:nvSpPr>
        <p:spPr>
          <a:xfrm>
            <a:off x="2599418" y="2765813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eth0</a:t>
            </a:r>
            <a:endParaRPr lang="en-US" sz="1400" dirty="0"/>
          </a:p>
        </p:txBody>
      </p:sp>
      <p:sp>
        <p:nvSpPr>
          <p:cNvPr id="16" name="Rounded Rectangle 15"/>
          <p:cNvSpPr/>
          <p:nvPr/>
        </p:nvSpPr>
        <p:spPr>
          <a:xfrm>
            <a:off x="4297658" y="3449568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tap-1</a:t>
            </a:r>
            <a:endParaRPr lang="en-US" sz="1400" dirty="0"/>
          </a:p>
        </p:txBody>
      </p:sp>
      <p:sp>
        <p:nvSpPr>
          <p:cNvPr id="17" name="Rounded Rectangle 16"/>
          <p:cNvSpPr/>
          <p:nvPr/>
        </p:nvSpPr>
        <p:spPr>
          <a:xfrm>
            <a:off x="4296535" y="2765813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eth1</a:t>
            </a:r>
            <a:endParaRPr lang="en-US" sz="1400" dirty="0"/>
          </a:p>
        </p:txBody>
      </p:sp>
      <p:sp>
        <p:nvSpPr>
          <p:cNvPr id="18" name="Rounded Rectangle 17"/>
          <p:cNvSpPr/>
          <p:nvPr/>
        </p:nvSpPr>
        <p:spPr>
          <a:xfrm>
            <a:off x="2599418" y="5568926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phys0</a:t>
            </a:r>
            <a:endParaRPr lang="en-US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4260417" y="5568926"/>
            <a:ext cx="871671" cy="3760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phys1</a:t>
            </a:r>
            <a:endParaRPr lang="en-US" sz="14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787421" y="3819896"/>
            <a:ext cx="8053" cy="1746202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23993" y="4753952"/>
            <a:ext cx="767915" cy="523515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x-connect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146595" y="3824628"/>
            <a:ext cx="16414" cy="1698007"/>
          </a:xfrm>
          <a:prstGeom prst="straightConnector1">
            <a:avLst/>
          </a:prstGeom>
          <a:ln w="9525">
            <a:solidFill>
              <a:schemeClr val="tx2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32320" y="4719439"/>
            <a:ext cx="1899768" cy="603890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Local,</a:t>
            </a:r>
          </a:p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Broadcast, and</a:t>
            </a:r>
          </a:p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Multicast traffic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8" name="Straight Arrow Connector 27"/>
          <p:cNvCxnSpPr>
            <a:stCxn id="13" idx="3"/>
            <a:endCxn id="9" idx="1"/>
          </p:cNvCxnSpPr>
          <p:nvPr/>
        </p:nvCxnSpPr>
        <p:spPr>
          <a:xfrm flipV="1">
            <a:off x="5168206" y="4369783"/>
            <a:ext cx="789645" cy="1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190655" y="4135537"/>
            <a:ext cx="931614" cy="241689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listen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0" name="Elbow Connector 29"/>
          <p:cNvCxnSpPr>
            <a:stCxn id="17" idx="3"/>
            <a:endCxn id="9" idx="0"/>
          </p:cNvCxnSpPr>
          <p:nvPr/>
        </p:nvCxnSpPr>
        <p:spPr>
          <a:xfrm>
            <a:off x="5168206" y="2953820"/>
            <a:ext cx="1801761" cy="1189160"/>
          </a:xfrm>
          <a:prstGeom prst="bentConnector2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323601" y="2680913"/>
            <a:ext cx="1340102" cy="245032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netlink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56387" y="3449568"/>
            <a:ext cx="503085" cy="337771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US" sz="2000" dirty="0" smtClean="0"/>
              <a:t>VPP</a:t>
            </a:r>
          </a:p>
        </p:txBody>
      </p:sp>
      <p:cxnSp>
        <p:nvCxnSpPr>
          <p:cNvPr id="33" name="Straight Arrow Connector 32"/>
          <p:cNvCxnSpPr>
            <a:stCxn id="18" idx="3"/>
            <a:endCxn id="19" idx="1"/>
          </p:cNvCxnSpPr>
          <p:nvPr/>
        </p:nvCxnSpPr>
        <p:spPr>
          <a:xfrm>
            <a:off x="3471089" y="5756933"/>
            <a:ext cx="789328" cy="0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24751" y="5919344"/>
            <a:ext cx="2911718" cy="367468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algn="ctr" fontAlgn="ctr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Layer 3 Forwarding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608850" y="1792989"/>
            <a:ext cx="2568788" cy="45360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BIRD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7444255" y="2247870"/>
            <a:ext cx="572570" cy="188849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US" sz="2000" dirty="0" smtClean="0"/>
              <a:t>Linux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035253" y="2246594"/>
            <a:ext cx="1" cy="519219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17" idx="0"/>
          </p:cNvCxnSpPr>
          <p:nvPr/>
        </p:nvCxnSpPr>
        <p:spPr>
          <a:xfrm>
            <a:off x="4732370" y="2234539"/>
            <a:ext cx="1" cy="531274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10" idx="0"/>
          </p:cNvCxnSpPr>
          <p:nvPr/>
        </p:nvCxnSpPr>
        <p:spPr>
          <a:xfrm>
            <a:off x="6116420" y="4610948"/>
            <a:ext cx="5849" cy="426163"/>
          </a:xfrm>
          <a:prstGeom prst="straightConnector1">
            <a:avLst/>
          </a:prstGeom>
          <a:ln w="9525">
            <a:solidFill>
              <a:schemeClr val="tx2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185656" y="4680775"/>
            <a:ext cx="920945" cy="286509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add/del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86930" y="2309054"/>
            <a:ext cx="1340102" cy="245032"/>
          </a:xfrm>
          <a:prstGeom prst="rect">
            <a:avLst/>
          </a:prstGeom>
          <a:noFill/>
        </p:spPr>
        <p:txBody>
          <a:bodyPr vert="horz" wrap="square" lIns="0" tIns="45720" rIns="0" bIns="45720" rtlCol="0">
            <a:noAutofit/>
          </a:bodyPr>
          <a:lstStyle/>
          <a:p>
            <a:pPr fontAlgn="ctr"/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sockets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4" name="Straight Arrow Connector 53"/>
          <p:cNvCxnSpPr>
            <a:stCxn id="15" idx="2"/>
            <a:endCxn id="14" idx="0"/>
          </p:cNvCxnSpPr>
          <p:nvPr/>
        </p:nvCxnSpPr>
        <p:spPr>
          <a:xfrm>
            <a:off x="3035254" y="3141827"/>
            <a:ext cx="0" cy="307741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7" idx="2"/>
            <a:endCxn id="16" idx="0"/>
          </p:cNvCxnSpPr>
          <p:nvPr/>
        </p:nvCxnSpPr>
        <p:spPr>
          <a:xfrm>
            <a:off x="4732371" y="3141827"/>
            <a:ext cx="1123" cy="307741"/>
          </a:xfrm>
          <a:prstGeom prst="straightConnector1">
            <a:avLst/>
          </a:prstGeom>
          <a:ln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4723447" y="3860820"/>
            <a:ext cx="8923" cy="1705278"/>
          </a:xfrm>
          <a:prstGeom prst="straightConnector1">
            <a:avLst/>
          </a:prstGeom>
          <a:ln w="9525">
            <a:solidFill>
              <a:schemeClr val="tx2"/>
            </a:solidFill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85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D.io">
      <a:dk1>
        <a:srgbClr val="2B2929"/>
      </a:dk1>
      <a:lt1>
        <a:srgbClr val="FFFFFF"/>
      </a:lt1>
      <a:dk2>
        <a:srgbClr val="F7323F"/>
      </a:dk2>
      <a:lt2>
        <a:srgbClr val="FFFFFF"/>
      </a:lt2>
      <a:accent1>
        <a:srgbClr val="F7323F"/>
      </a:accent1>
      <a:accent2>
        <a:srgbClr val="3A3838"/>
      </a:accent2>
      <a:accent3>
        <a:srgbClr val="F7323F"/>
      </a:accent3>
      <a:accent4>
        <a:srgbClr val="3A3838"/>
      </a:accent4>
      <a:accent5>
        <a:srgbClr val="F7323F"/>
      </a:accent5>
      <a:accent6>
        <a:srgbClr val="3A3838"/>
      </a:accent6>
      <a:hlink>
        <a:srgbClr val="26CAD3"/>
      </a:hlink>
      <a:folHlink>
        <a:srgbClr val="26CAD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882</TotalTime>
  <Words>400</Words>
  <Application>Microsoft Office PowerPoint</Application>
  <PresentationFormat>Widescreen</PresentationFormat>
  <Paragraphs>178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</vt:lpstr>
      <vt:lpstr>Courier New</vt:lpstr>
      <vt:lpstr>Intel Clear</vt:lpstr>
      <vt:lpstr>Office Theme</vt:lpstr>
      <vt:lpstr>Dynamic Routing on a Fast Data Plane</vt:lpstr>
      <vt:lpstr>VPP</vt:lpstr>
      <vt:lpstr>Dynamic Routing</vt:lpstr>
      <vt:lpstr>Sockets</vt:lpstr>
      <vt:lpstr>vppsb/router</vt:lpstr>
      <vt:lpstr>vppsb/router</vt:lpstr>
      <vt:lpstr>vppsb/router</vt:lpstr>
      <vt:lpstr>vppsb/router</vt:lpstr>
      <vt:lpstr>vppsb/router</vt:lpstr>
      <vt:lpstr>PowerPoint Presentation</vt:lpstr>
      <vt:lpstr>Demo Topology</vt:lpstr>
      <vt:lpstr>Demo Topology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thre3</dc:creator>
  <cp:keywords>CTPClassification=CTP_PUBLIC:VisualMarkings=</cp:keywords>
  <cp:lastModifiedBy>Shaw, Jeffrey B</cp:lastModifiedBy>
  <cp:revision>61</cp:revision>
  <dcterms:created xsi:type="dcterms:W3CDTF">2016-02-09T20:55:00Z</dcterms:created>
  <dcterms:modified xsi:type="dcterms:W3CDTF">2016-09-26T11:03:53Z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25cb965a-41eb-46fd-86f2-b4d3f16edc07</vt:lpwstr>
  </property>
  <property fmtid="{D5CDD505-2E9C-101B-9397-08002B2CF9AE}" pid="3" name="CTP_TimeStamp">
    <vt:lpwstr>2016-09-26 11:03:51Z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CTP_PUBLIC</vt:lpwstr>
  </property>
</Properties>
</file>