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9" r:id="rId4"/>
    <p:sldId id="268" r:id="rId5"/>
    <p:sldId id="270" r:id="rId6"/>
    <p:sldId id="256" r:id="rId7"/>
    <p:sldId id="261" r:id="rId8"/>
    <p:sldId id="262" r:id="rId9"/>
    <p:sldId id="264" r:id="rId10"/>
    <p:sldId id="263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6"/>
    <p:restoredTop sz="97170"/>
  </p:normalViewPr>
  <p:slideViewPr>
    <p:cSldViewPr snapToObjects="1">
      <p:cViewPr varScale="1">
        <p:scale>
          <a:sx n="165" d="100"/>
          <a:sy n="165" d="100"/>
        </p:scale>
        <p:origin x="240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753C-777A-264E-8940-2AF13DB4D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DCC5E-07D5-0E44-870C-C251E4CAAF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9A33E-0941-864B-B42D-3C00BA69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7F901-1528-4F46-984F-D38BB4E28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D7E0C-254E-C540-989E-2BF35A09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4189D-7354-E24D-9E1E-98C4C7EF6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A2534B-2492-D34B-A85D-5A8444800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BEF5A-4B41-9B48-B4E2-9DE7B82D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F81CA-7D0E-E149-A89A-F007F27D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997E8-24CC-D24A-91B5-4CCC71DB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5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40E3E7-2CBE-494A-9017-8439439DC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895DEE-9FB9-774B-B598-5365F2EED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239B6-A2D9-C144-AE69-BD7A1B53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1F1A0-3874-AB47-8443-5016E8592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D09F8-492F-6341-8285-21AB94F2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6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30FF-A098-F24F-B6B5-73E30B66E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0D9DB-326D-E140-AFAE-B6AF3A62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61BEA-04D6-B249-8BF5-17F798315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00D49-F28D-4D4C-BA53-70E4ABDA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9430E-6AFD-8B46-BA0F-84CA692B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2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72D5-4090-4147-B3CA-B0D448A70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0A8DE-82AA-1A44-97C3-F8200244F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77AFD-B4F9-7741-AF46-98E0370C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11372-8649-2943-99AE-505A20714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8FB40-D134-4346-85F3-1E1B32493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6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8008-90D5-C84C-9B02-0405DEA9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00162-29F7-D044-9FB7-1EAA6420EF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C2792-FF33-B74A-8D64-DA842E75D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5BECE-B864-B34E-A1B7-C65D24E1A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8B2D3-09FC-CF48-BE82-87F6F396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98D78-481C-7640-A41D-16F7C3577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8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F92B-D43F-DE47-AAD1-205AF1CA5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F65DD-7FBA-514A-8C95-A1D2B8FE1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2945F7-EC57-044E-821C-C9CEDB823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652008-CA74-4E42-ACA0-5666A31B8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5AD21-8CD9-644F-A468-49A2F0971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1103F1-B782-9941-A4E3-6032F55B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106061-86AE-C149-AA77-4BEB201B0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C29CAE-EEB7-864F-9F75-9DDC24EF7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5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1BFC2-9090-9841-95E1-EBE9C232A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E1E0F-E2E7-6649-9FED-BF7BF6D9F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EC1A20-8603-464D-AFA9-3EA2B528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B7A73-C4DD-F541-94C5-BF08A12D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1D784C-579C-9044-84C7-9A19A98EC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659C-FC2A-EC4E-BDF4-901EEB0E3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F3570-5A7D-E84D-9755-11ACE20E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7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9771B-A0E8-504F-AACD-35B168187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66A32-5E3D-5E4D-ABE6-1FE3300E3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8F9E8-E0D7-8E44-8E19-4E53B3E79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B2B725-EC20-A34D-93DE-28054F68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046A0-4CDF-824D-A3A0-9DE3B9D08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12A11-7FE6-324F-A976-C46980136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7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7F593-F13F-2C44-B571-5CFE6E2CC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25B31B-32BC-DE41-BC20-408B4A1EA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89A67-D639-1646-86B0-F3235A708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E11DB-D640-4642-9171-44C789DDE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80FB6-8AC0-5E40-AEF2-3D99612B9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AFB9C-7ED0-414E-9F29-CF9606C28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79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506D-8916-2842-B2FA-C00321E45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18D72-569A-694B-8E13-991842C61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99CB1-7240-9B47-81E1-BFB26C50DB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45CF-2444-F543-A940-8459B6A2A91C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98BAC-5213-D14B-906D-594224E09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129A6-0297-864F-BFCE-457F67EB9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4A3BC-B364-EA44-97D5-9F0D8E2E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d.io/csit/rls2001/report/index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d.io/csit/master/report/_static/vpp/performance-rca-3n-skx-2t1c-pdr.tx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fd.io/csit/master/trending/introduction/dashboard.html#ndr-weekly-vpp-worker-on-2t1c" TargetMode="External"/><Relationship Id="rId7" Type="http://schemas.openxmlformats.org/officeDocument/2006/relationships/hyperlink" Target="https://docs.fd.io/csit/master/trending/trending/" TargetMode="External"/><Relationship Id="rId2" Type="http://schemas.openxmlformats.org/officeDocument/2006/relationships/hyperlink" Target="https://docs.fd.io/csit/master/trending/introduction/dashboard.html#n-sk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fd.io/csit/master/trending/introduction/weekly.html#pdr-comparison" TargetMode="External"/><Relationship Id="rId5" Type="http://schemas.openxmlformats.org/officeDocument/2006/relationships/hyperlink" Target="https://docs.fd.io/csit/master/trending/introduction/weekly.html#ndr-comparison" TargetMode="External"/><Relationship Id="rId4" Type="http://schemas.openxmlformats.org/officeDocument/2006/relationships/hyperlink" Target="https://docs.fd.io/csit/master/trending/introduction/dashboard.html#pdr-weekly-vpp-worker-on-2t1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peed47/spectre-meltdown-checke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d.io/csit/master/report/_static/vpp/performance-rca-2n-skx-2t1c-pdr.tx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d.io/csit/master/report/_static/vpp/performance-rca-2n-skx-2t1c-pdr.tx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d.io/csit/master/report/_static/vpp/performance-rca-2n-skx-2t1c-pdr.tx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d.io/csit/master/report/_static/vpp/performance-rca-3n-skx-2t1c-pdr.tx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16293F-D027-524A-9721-B0987C79BF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CSIT-2001 Report Update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CE4A926-B862-1E43-82F2-C5FB8F965C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2001.0 vs. 1908.1 2n-skx and 3n-skx PDR Performance Comparison and Progressions/Regressions RCAs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C5BCF7-8695-BB41-8DB5-6256BDB2F2EC}"/>
              </a:ext>
            </a:extLst>
          </p:cNvPr>
          <p:cNvSpPr txBox="1"/>
          <p:nvPr/>
        </p:nvSpPr>
        <p:spPr>
          <a:xfrm>
            <a:off x="1631504" y="5589240"/>
            <a:ext cx="3912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FD.io CSIT-dev team, csit-dev@lists.fd.io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7EF3BA-F110-034C-BB92-0584075AE337}"/>
              </a:ext>
            </a:extLst>
          </p:cNvPr>
          <p:cNvSpPr txBox="1"/>
          <p:nvPr/>
        </p:nvSpPr>
        <p:spPr>
          <a:xfrm>
            <a:off x="1631504" y="6011996"/>
            <a:ext cx="4766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hlinkClick r:id="rId2"/>
              </a:rPr>
              <a:t>https://docs.fd.io/csit/rls2001/report/index.html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8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FED80C0-3A8A-7745-A811-5041A0AE118A}"/>
              </a:ext>
            </a:extLst>
          </p:cNvPr>
          <p:cNvSpPr txBox="1"/>
          <p:nvPr/>
        </p:nvSpPr>
        <p:spPr>
          <a:xfrm>
            <a:off x="263352" y="476672"/>
            <a:ext cx="1072280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+-----------------------------------------------------------------------+-------------+-------------+-------------+-------------+--------------+--------------+------+------+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Test Case                                                             |    1908.0-1 |    1908.1-1 |    1908.1-2 |    2001.0-1 |        Diff1 |        Diff2 | RCA1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RCA2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+-----------------------------------------------------------------------+-------------+-------------+-------------+-------------+--------------+--------------+------+------+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64b-2t1c-dot1q-l2xcbase                                               | 17.0 +- 0.0 | 16.8 +- 0.0 | 16.1 +- 0.0 | 19.4 +- 0.1 |  -3.9 +- 0.3 | +20.5 +- 0.9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[5]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64b-2t1c-eth-l2patch                                                  | 27.9 +- 0.0 | 27.9 +- 0.0 | 33.4 +- 0.4 | 37.3 +- 0.0 | +19.4 +- 1.3 | +11.9 +- 1.2 |  [2]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                            |  7.5 +- 0.1 |  7.5 +- 0.0 |  7.3 +- 0.0 |  7.9 +- 0.0 |  -2.6 +- 0.9 |  +8.0 +- 0.8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[9]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64b-2t1c-ethip4udp-ip4base-oacl50sl-10kflows                          |  9.2 +- 0.2 |          NT |  9.1 +- 0.3 |  9.1 +- 0.0 |  -1.9 +- 3.8 |  +0.6 +- 3.0 |  [1]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64b-2t1c-avf-eth-l2patch                                              | 27.9 +- 0.0 | 27.9 +- 0.0 | 36.4 +- 0.0 | 36.4 +- 0.0 | +30.2 +- 0.1 |  +0.0 +- 0.1 |  [2]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                                               | 19.0 +- 0.1 | 19.1 +- 0.1 | 18.5 +- 0.0 | 18.3 +- 0.0 |  -2.8 +- 0.3 |  -1.3 +- 0.3 |  [1]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64b-2t1c-dot1q-l2bdbasemaclrn-eth-2memif-1dcr                         |  5.7 +- 0.0 |  6.8 +- 0.0 |  6.6 +- 0.0 |  6.4 +- 0.0 |  -3.0 +- 0.5 |  -2.4 +- 0.4 |    -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64b-2t1c-ethip4udp-ip4base-iacl50sf-10kflows                          |  9.7 +- 0.1 |          NT |  9.5 +- 0.0 |  9.2 +- 0.1 |  -2.0 +- 1.3 |  -3.2 +- 1.6 |  [1]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64b-2t1c-avf-eth-l2xcbase                                             | 27.9 +- 0.0 | 27.9 +- 0.0 | 36.1 +- 0.0 | 34.7 +- 0.1 | +29.4 +- 0.1 |  -3.9 +- 0.2 |  [2]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64b-2t1c-avf-ethip4-ip4base                                           | 25.3 +- 0.2 | 25.4 +- 0.1 | 23.9 +- 0.0 | 22.9 +- 0.0 |  -5.8 +- 0.3 |  -4.5 +- 0.2 |  [1]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[10]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64b-2t1c-eth-l2xcbase-eth-2vhostvr1024-1vm-vppl2xc                    |  6.7 +- 0.2 |  6.6 +- 0.0 |  6.5 +- 0.1 |  6.2 +- 0.1 |  -2.0 +- 1.8 |  -4.5 +- 2.8 |  [4]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64b-2t1c-eth-l2bdbasemaclrn-eth-2memif-1lxc                           |  6.5 +- 0.0 |  8.6 +- 0.0 |  8.4 +- 0.1 |  8.0 +- 0.1 |  -1.8 +- 0.8 |  -4.7 +- 1.0 |    -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64b-2t1c-avf-dot1q-ip4base                                            |          NT | 21.1 +- 0.0 | 19.7 +- 0.0 | 18.7 +- 0.0 |  -6.9 +- 0.2 |  -4.9 +- 0.3 |  [1]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64b-2t1c-ethip4ipsec10000tnlsw-ip4base-int-aes256gcm                  |  3.7 +- 0.0 |          NT |  3.7 +- 0.0 |  3.5 +- 0.0 |  -1.3 +- 0.9 |  -5.7 +- 1.1 |    -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[12]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64b-2t1c-avf-ethip4-ip4scale2m                                        | 21.2 +- 0.0 | 21.1 +- 0.0 | 20.7 +- 0.1 | 19.3 +- 0.1 |  -2.1 +- 0.4 |  -6.8 +- 0.4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64b-2t1c-avf-ethip4-ip4scale20k                                       | 23.4 +- 0.0 | 23.2 +- 0.0 | 22.3 +- 0.0 | 20.7 +- 0.1 |  -3.9 +- 0.2 |  -7.3 +- 0.3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64b-2t1c-avf-ethip4-ip4scale200k                                      | 23.4 +- 0.1 | 23.3 +- 0.1 | 22.5 +- 0.0 | 20.8 +- 0.0 |  -3.7 +- 0.3 |  -7.4 +- 0.3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64b-2t1c-eth-l2xcbase-eth-2memif-1dcr                                 |  8.3 +- 0.0 | 12.0 +- 0.0 | 12.0 +- 0.1 | 11.0 +- 0.1 |  -0.2 +- 0.9 |  -8.7 +- 0.9 |    -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64b-2t1c-eth-l2xcbase-eth-2memif-1lxc                                 |  8.3 +- 0.0 | 12.0 +- 0.0 | 12.0 +- 0.1 | 11.0 +- 0.1 |  -0.2 +- 0.7 |  -8.7 +- 0.8 |    -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64b-2t1c-ethip4-ip4base-eth-2memif-1dcr                               |  6.6 +- 0.0 |  8.1 +- 0.0 |  7.9 +- 0.1 |  7.2 +- 0.0 |  -1.6 +- 1.1 |  -8.8 +- 0.9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[3]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64b-2t1c-ethip4udp-ip4base-nat44                                      | 13.4 +- 0.3 | 13.4 +- 0.2 | 12.7 +- 0.2 | 10.2 +- 0.1 |  -5.8 +- 2.0 | -19.4 +- 1.4 |    -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[6]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+-----------------------------------------------------------------------+-------------+-------------+-------------+-------------+--------------+--------------+------+------+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4D1487-61B5-D440-9AEE-E19C4D42D6D5}"/>
              </a:ext>
            </a:extLst>
          </p:cNvPr>
          <p:cNvSpPr txBox="1"/>
          <p:nvPr/>
        </p:nvSpPr>
        <p:spPr>
          <a:xfrm>
            <a:off x="263352" y="5949280"/>
            <a:ext cx="102354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Legend to Table: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YYMM.V-E - tested VPP version (YY year, MM month, V minor version) and CSIT test environment version (E environment version, "1" for 2019-08-21, "2" for 2020-03-27).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Diff1 - difference between environment versions "2" and "1" for the same VPP version, 1908.1-2 vs. 1908.1-1 (if data for the latter not present, 1908.0-1 is used).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Diff2 - difference between the current and the previous VPP version in the current environment version "2", 2001.0-2 vs. 1908.1-2.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RCA1 - root cause analysis reference for Diff1.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RCA2 - root cause analysis reference for Diff2.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784A53-FA13-6F45-98EE-7E552A9867F7}"/>
              </a:ext>
            </a:extLst>
          </p:cNvPr>
          <p:cNvSpPr txBox="1"/>
          <p:nvPr/>
        </p:nvSpPr>
        <p:spPr>
          <a:xfrm>
            <a:off x="263352" y="3413318"/>
            <a:ext cx="117583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[1] DONE, Impact of upgrades: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Skx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ucode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from 0x2000043 to 0x2000065, ii) Linux kernel from 4.15.0-60 to 4.15.0-72 and iii)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SuperMicro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motherboard BIOS from 3.0c to 3.2.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[2] DONE, Applied fix of FVL NIC firmware 6.0.1 for increasing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TRex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rate from 27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to 37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, [CSIT-1503], [TRex-519].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[3] DONE, Applied VPP PAPI fix to enable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memif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zero-copy, [CSIT-1592], [VPP-1764].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[4] OPEN, Higher than before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StDev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of PDR throughput for VPP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vhost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-user with VPP-inside-VM, under investigation, [CSIT-1699], [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CSIT-1704].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RCA2: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[5] OPEN, dot1q-l2xcbase progression, retro-inspection of weekly ndrpdr tests points to ge-22805, automated bisect script does not work due to frequent API changes, [CSIT-1699], [CSIT-1705].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[6] DONE, ip4base-nat44 regression, ge-23963 (https://gerrit.fd.io/r/c/vpp/+/23963#message-044278e6_752c3327).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[7] WIP, avf-ip4scale regression, CANDIDATE(S) before ge-22699, [CSIT-1699], [CSIT-1706].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[8] OPEN, VPP vhost-user with VPP-inside-VM higher than before stdev of PDR throughput, under investigation, [CSIT-1699], [CSIT-1704].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[9] WIP, vhost-user with testpmd-in-VM progression, CANDIDATE(S) before 22277, [CSIT-1699], [CSIT-1707].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[10] WIP, avf-ip4base regression, CANDIDATE(S) range ge-18361..ge-24505, [CSIT-1699], [CSIT-1708].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 DONE, memif regression, CANDIDATE(S) confirmed ge-23801.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[12] WIP, ipsec tnl sw scale regression, CANDIDATE(S) before ge-23557, [CSIT-1699], [CSIT-1712].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BEA2BE9-1116-2343-9D40-470986835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05"/>
            <a:ext cx="12192000" cy="605483"/>
          </a:xfrm>
        </p:spPr>
        <p:txBody>
          <a:bodyPr>
            <a:normAutofit/>
          </a:bodyPr>
          <a:lstStyle/>
          <a:p>
            <a:r>
              <a:rPr lang="en-US" sz="3200"/>
              <a:t>2001.0 vs. 1908.1 </a:t>
            </a:r>
            <a:r>
              <a:rPr lang="en-US" sz="3200" b="1"/>
              <a:t>3n-skx</a:t>
            </a:r>
            <a:r>
              <a:rPr lang="en-US" sz="3200"/>
              <a:t> PDR Performance Comparison - </a:t>
            </a:r>
            <a:r>
              <a:rPr lang="en-US" sz="3200" b="1"/>
              <a:t>RCA2 Analysis</a:t>
            </a:r>
            <a:endParaRPr lang="en-US" sz="32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EA3CF5-5D3C-3B49-826D-1751DCBE338C}"/>
              </a:ext>
            </a:extLst>
          </p:cNvPr>
          <p:cNvSpPr/>
          <p:nvPr/>
        </p:nvSpPr>
        <p:spPr>
          <a:xfrm>
            <a:off x="4151784" y="655270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sz="1000">
                <a:hlinkClick r:id="rId2"/>
              </a:rPr>
              <a:t>https://docs.fd.io/csit/master/report/_static/vpp/performance-rca-3n-skx-2t1c-pdr.txt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963966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D770-4243-C64C-B1A2-64228C18A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Spectre-Meltdown (S-M): "pandemic" recovery in CSIT</a:t>
            </a:r>
          </a:p>
          <a:p>
            <a:r>
              <a:rPr lang="en-US"/>
              <a:t>Xeon Skylake: updated CSIT-2001 report with S-M RCAs</a:t>
            </a:r>
          </a:p>
          <a:p>
            <a:r>
              <a:rPr lang="en-US" b="1"/>
              <a:t>Improved trending: daily MRR, weekly NDR/PDR, analytics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9E30D-2BE1-B249-97F9-7596A19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88" y="15205"/>
            <a:ext cx="9840416" cy="605483"/>
          </a:xfrm>
        </p:spPr>
        <p:txBody>
          <a:bodyPr>
            <a:normAutofit/>
          </a:bodyPr>
          <a:lstStyle/>
          <a:p>
            <a:r>
              <a:rPr lang="en-US" sz="3200"/>
              <a:t>Topics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29293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D770-4243-C64C-B1A2-64228C18A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052736"/>
            <a:ext cx="11090448" cy="4351338"/>
          </a:xfrm>
        </p:spPr>
        <p:txBody>
          <a:bodyPr>
            <a:normAutofit/>
          </a:bodyPr>
          <a:lstStyle/>
          <a:p>
            <a:r>
              <a:rPr lang="en-US" sz="1800"/>
              <a:t>Dashboard</a:t>
            </a:r>
          </a:p>
          <a:p>
            <a:pPr lvl="1"/>
            <a:r>
              <a:rPr lang="en-US" sz="1600"/>
              <a:t>MRR daily 2n-skx: </a:t>
            </a:r>
            <a:r>
              <a:rPr lang="en-GB" sz="1600">
                <a:hlinkClick r:id="rId2"/>
              </a:rPr>
              <a:t>https://docs.fd.io/csit/master/trending/introduction/dashboard.html#n-skx</a:t>
            </a:r>
            <a:endParaRPr lang="en-GB" sz="1600"/>
          </a:p>
          <a:p>
            <a:pPr lvl="1"/>
            <a:r>
              <a:rPr lang="en-GB" sz="1600"/>
              <a:t>(NEW) NDR weekly 2n-skx: </a:t>
            </a:r>
            <a:r>
              <a:rPr lang="en-GB" sz="1600">
                <a:hlinkClick r:id="rId3"/>
              </a:rPr>
              <a:t>https://docs.fd.io/csit/master/trending/introduction/dashboard.html#ndr-weekly-vpp-worker-on-2t1c</a:t>
            </a:r>
            <a:endParaRPr lang="en-GB" sz="1600"/>
          </a:p>
          <a:p>
            <a:pPr lvl="1"/>
            <a:r>
              <a:rPr lang="en-GB" sz="1600"/>
              <a:t>(NEW) PDR weekly 2n-skx: </a:t>
            </a:r>
            <a:r>
              <a:rPr lang="en-GB" sz="1600">
                <a:hlinkClick r:id="rId4"/>
              </a:rPr>
              <a:t>https://docs.fd.io/csit/master/trending/introduction/dashboard.html#pdr-weekly-vpp-worker-on-2t1c</a:t>
            </a:r>
            <a:endParaRPr lang="en-GB" sz="1600"/>
          </a:p>
          <a:p>
            <a:pPr lvl="1"/>
            <a:r>
              <a:rPr lang="en-GB" sz="1600"/>
              <a:t>Similar for other testbeds and platforms.</a:t>
            </a:r>
            <a:endParaRPr lang="en-US" sz="1600"/>
          </a:p>
          <a:p>
            <a:r>
              <a:rPr lang="en-US" sz="1800"/>
              <a:t>(NEW) Comparisons</a:t>
            </a:r>
          </a:p>
          <a:p>
            <a:pPr lvl="1"/>
            <a:r>
              <a:rPr lang="en-US" sz="1600"/>
              <a:t>NDR weekly 2n-skx: </a:t>
            </a:r>
            <a:r>
              <a:rPr lang="en-GB" sz="1600">
                <a:hlinkClick r:id="rId5"/>
              </a:rPr>
              <a:t>https://docs.fd.io/csit/master/trending/introduction/weekly.html#ndr-comparison</a:t>
            </a:r>
            <a:endParaRPr lang="en-GB" sz="1600"/>
          </a:p>
          <a:p>
            <a:pPr lvl="1"/>
            <a:r>
              <a:rPr lang="en-GB" sz="1600"/>
              <a:t>PDR weekly 2n-skx:  </a:t>
            </a:r>
            <a:r>
              <a:rPr lang="en-GB" sz="1600">
                <a:hlinkClick r:id="rId6"/>
              </a:rPr>
              <a:t>https://docs.fd.io/csit/master/trending/introduction/weekly.html#pdr-comparison</a:t>
            </a:r>
            <a:endParaRPr lang="en-GB" sz="1600"/>
          </a:p>
          <a:p>
            <a:pPr lvl="1"/>
            <a:r>
              <a:rPr lang="en-GB" sz="1600"/>
              <a:t>Similar for other testbeds and platforms.</a:t>
            </a:r>
          </a:p>
          <a:p>
            <a:r>
              <a:rPr lang="en-US" sz="2000"/>
              <a:t>(UPDATED) Trending Graphs with Anomaly Detection</a:t>
            </a:r>
          </a:p>
          <a:p>
            <a:pPr lvl="1"/>
            <a:r>
              <a:rPr lang="en-GB" sz="1600">
                <a:hlinkClick r:id="rId7"/>
              </a:rPr>
              <a:t>https://docs.fd.io/csit/master/trending/trending/</a:t>
            </a:r>
            <a:endParaRPr lang="en-US" sz="1600"/>
          </a:p>
          <a:p>
            <a:pPr lvl="1"/>
            <a:endParaRPr lang="en-US" sz="16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9E30D-2BE1-B249-97F9-7596A19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88" y="15205"/>
            <a:ext cx="9840416" cy="605483"/>
          </a:xfrm>
        </p:spPr>
        <p:txBody>
          <a:bodyPr>
            <a:normAutofit/>
          </a:bodyPr>
          <a:lstStyle/>
          <a:p>
            <a:r>
              <a:rPr lang="en-US" sz="3200"/>
              <a:t>Improved trending: daily MRR, weekly NDR/PDR, analytics</a:t>
            </a:r>
          </a:p>
        </p:txBody>
      </p:sp>
    </p:spTree>
    <p:extLst>
      <p:ext uri="{BB962C8B-B14F-4D97-AF65-F5344CB8AC3E}">
        <p14:creationId xmlns:p14="http://schemas.microsoft.com/office/powerpoint/2010/main" val="1829158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D770-4243-C64C-B1A2-64228C18A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Spectre-Meltdown (S-M): "pandemic" recovery in CSIT</a:t>
            </a:r>
          </a:p>
          <a:p>
            <a:r>
              <a:rPr lang="en-US"/>
              <a:t>Xeon Skylake: updated CSIT-2001 report with S-M RCAs</a:t>
            </a:r>
          </a:p>
          <a:p>
            <a:r>
              <a:rPr lang="en-US"/>
              <a:t>Improved trending: daily MRR, weekly NDR/PDR, analytics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9E30D-2BE1-B249-97F9-7596A19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88" y="15205"/>
            <a:ext cx="9840416" cy="605483"/>
          </a:xfrm>
        </p:spPr>
        <p:txBody>
          <a:bodyPr>
            <a:normAutofit/>
          </a:bodyPr>
          <a:lstStyle/>
          <a:p>
            <a:r>
              <a:rPr lang="en-US" sz="3200"/>
              <a:t>Topics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82358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D770-4243-C64C-B1A2-64228C18A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Spectre-Meltdown (S-M): "pandemic" recovery in CSIT</a:t>
            </a:r>
          </a:p>
          <a:p>
            <a:r>
              <a:rPr lang="en-US"/>
              <a:t>Xeon Skylake: updated CSIT-2001 report with S-M RCAs</a:t>
            </a:r>
          </a:p>
          <a:p>
            <a:r>
              <a:rPr lang="en-US"/>
              <a:t>Improved trending: daily MRR, weekly NDR/PDR, analytics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9E30D-2BE1-B249-97F9-7596A19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88" y="15205"/>
            <a:ext cx="9840416" cy="605483"/>
          </a:xfrm>
        </p:spPr>
        <p:txBody>
          <a:bodyPr>
            <a:normAutofit/>
          </a:bodyPr>
          <a:lstStyle/>
          <a:p>
            <a:r>
              <a:rPr lang="en-US" sz="3200"/>
              <a:t>Topics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2903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D770-4243-C64C-B1A2-64228C18A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900"/>
              <a:t>List of "speculative execution" CVEs that were made public since 2018:</a:t>
            </a:r>
          </a:p>
          <a:p>
            <a:r>
              <a:rPr lang="en-US"/>
              <a:t>CVE-2017-5753 [bounds check bypass] aka 'Spectre Variant 1'</a:t>
            </a:r>
          </a:p>
          <a:p>
            <a:r>
              <a:rPr lang="en-US"/>
              <a:t>CVE-2017-5715 [branch target injection] aka 'Spectre Variant 2'</a:t>
            </a:r>
          </a:p>
          <a:p>
            <a:r>
              <a:rPr lang="en-US"/>
              <a:t>CVE-2017-5754 [rogue data cache load] aka 'Meltdown' aka 'Variant 3'</a:t>
            </a:r>
          </a:p>
          <a:p>
            <a:r>
              <a:rPr lang="en-US"/>
              <a:t>CVE-2018-3640 [rogue system register read] aka 'Variant 3a'</a:t>
            </a:r>
          </a:p>
          <a:p>
            <a:r>
              <a:rPr lang="en-US"/>
              <a:t>CVE-2018-3639 [speculative store bypass] aka 'Variant 4'</a:t>
            </a:r>
          </a:p>
          <a:p>
            <a:r>
              <a:rPr lang="en-US"/>
              <a:t>CVE-2018-3615 [L1 terminal fault] aka 'Foreshadow (SGX)'</a:t>
            </a:r>
          </a:p>
          <a:p>
            <a:r>
              <a:rPr lang="en-US"/>
              <a:t>CVE-2018-3620 [L1 terminal fault] aka 'Foreshadow-NG (OS)'</a:t>
            </a:r>
          </a:p>
          <a:p>
            <a:r>
              <a:rPr lang="en-US"/>
              <a:t>CVE-2018-3646 [L1 terminal fault] aka 'Foreshadow-NG (VMM)'</a:t>
            </a:r>
          </a:p>
          <a:p>
            <a:r>
              <a:rPr lang="en-US"/>
              <a:t>CVE-2018-12126 [microarchitectural store buffer data sampling (MSBDS)] aka 'Fallout'</a:t>
            </a:r>
          </a:p>
          <a:p>
            <a:r>
              <a:rPr lang="en-US"/>
              <a:t>CVE-2018-12130 [microarchitectural fill buffer data sampling (MFBDS)] aka 'ZombieLoad'</a:t>
            </a:r>
          </a:p>
          <a:p>
            <a:r>
              <a:rPr lang="en-US"/>
              <a:t>CVE-2018-12127 [microarchitectural load port data sampling (MLPDS)] aka 'RIDL'</a:t>
            </a:r>
          </a:p>
          <a:p>
            <a:r>
              <a:rPr lang="en-US"/>
              <a:t>CVE-2019-11091 [microarchitectural data sampling uncacheable memory (MDSUM)] aka 'RIDL'</a:t>
            </a:r>
          </a:p>
          <a:p>
            <a:r>
              <a:rPr lang="en-US"/>
              <a:t>CVE-2019-11135 [TSX asynchronous abort] aka 'TAA' aka 'ZombieLoad V2'</a:t>
            </a:r>
          </a:p>
          <a:p>
            <a:r>
              <a:rPr lang="en-US"/>
              <a:t>CVE-2018-12207 [machine check exception on page size changes (MCEPSC)] aka 'No eXcuses' aka 'iTLB Multihit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9E30D-2BE1-B249-97F9-7596A19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88" y="15205"/>
            <a:ext cx="9840416" cy="605483"/>
          </a:xfrm>
        </p:spPr>
        <p:txBody>
          <a:bodyPr>
            <a:normAutofit/>
          </a:bodyPr>
          <a:lstStyle/>
          <a:p>
            <a:r>
              <a:rPr lang="en-US" sz="3200"/>
              <a:t>Spectre-Meltdown (S-M): "pandemic" recovery in CSIT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D3FC0F-4C4A-CC44-8A9C-8DDEF2A1D85A}"/>
              </a:ext>
            </a:extLst>
          </p:cNvPr>
          <p:cNvSpPr/>
          <p:nvPr/>
        </p:nvSpPr>
        <p:spPr>
          <a:xfrm>
            <a:off x="838200" y="5836122"/>
            <a:ext cx="5453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hlinkClick r:id="rId2"/>
              </a:rPr>
              <a:t>https://github.com/speed47/spectre-meltdown-checker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6453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D770-4243-C64C-B1A2-64228C18A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Spectre-Meltdown (S-M): "pandemic" recovery in CSIT</a:t>
            </a:r>
          </a:p>
          <a:p>
            <a:r>
              <a:rPr lang="en-US" b="1"/>
              <a:t>Xeon Skylake: updated CSIT-2001 report with S-M RCAs</a:t>
            </a:r>
          </a:p>
          <a:p>
            <a:r>
              <a:rPr lang="en-US"/>
              <a:t>Improved trending: daily MRR, weekly NDR/PDR, analytics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9E30D-2BE1-B249-97F9-7596A199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88" y="15205"/>
            <a:ext cx="9840416" cy="605483"/>
          </a:xfrm>
        </p:spPr>
        <p:txBody>
          <a:bodyPr>
            <a:normAutofit/>
          </a:bodyPr>
          <a:lstStyle/>
          <a:p>
            <a:r>
              <a:rPr lang="en-US" sz="3200"/>
              <a:t>Topics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7498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3F26AB-015A-2142-A178-6018579E5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05"/>
            <a:ext cx="12192000" cy="605483"/>
          </a:xfrm>
        </p:spPr>
        <p:txBody>
          <a:bodyPr>
            <a:normAutofit/>
          </a:bodyPr>
          <a:lstStyle/>
          <a:p>
            <a:r>
              <a:rPr lang="en-US" sz="3200"/>
              <a:t>2001.0 vs. 1908.1 </a:t>
            </a:r>
            <a:r>
              <a:rPr lang="en-US" sz="3200" b="1"/>
              <a:t>2n-skx</a:t>
            </a:r>
            <a:r>
              <a:rPr lang="en-US" sz="3200"/>
              <a:t> PDR Performance Comparison - </a:t>
            </a:r>
            <a:r>
              <a:rPr lang="en-US" sz="3200" b="1"/>
              <a:t>RCA View</a:t>
            </a: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D80C0-3A8A-7745-A811-5041A0AE118A}"/>
              </a:ext>
            </a:extLst>
          </p:cNvPr>
          <p:cNvSpPr txBox="1"/>
          <p:nvPr/>
        </p:nvSpPr>
        <p:spPr>
          <a:xfrm>
            <a:off x="263352" y="476672"/>
            <a:ext cx="10174580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Test Case                                                  |    1908.0-1 |    1908.1-1 |    1908.1-2 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   2001.0-2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Diff1 |         Diff2 | RCA1 | RCA2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64b-2t1c-dot1q-l2xcbase                                    | 17.0 +- 0.0 | 16.8 +- 0.1 | 16.2 +- 0.1 | 19.6 +- 0.1 |  -3.5 +-  0.7 | +20.6 +-  0.8 |    - |  [5]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64b-2t1c-eth-l2xcbase-eth-2vhostvr1024-1vm-vppl2xc         |  6.9 +- 0.4 |  6.8 +- 0.5 |  6.5 +- 0.5 |  7.2 +- 1.0 |  -5.2 +-  9.7 | +11.1 +- 17.1 |  [4] |  [8]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64b-2t1c-eth-l2bdbasemaclrn-eth-2vhostvr1024-1vm-vppl2xc   |  5.2 +- 0.4 |  5.0 +- 0.2 |  5.0 +- 0.5 |  5.5 +- 0.8 |  -0.2 +- 10.8 |  +9.0 +- 18.7 |    - |  [8]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                 |  7.6 +- 0.1 |  7.6 +- 0.1 |  7.3 +- 0.1 |  7.9 +- 0.0 |  -3.3 +-  1.1 |  +7.5 +-  0.8 |    - |  [9]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64b-2t1c-dot1q-l2bdbasemaclrn-eth-2vhostvr1024-1vm-vppl2xc |  4.7 +- 0.1 |  4.7 +- 0.0 |  4.6 +- 0.3 |  4.8 +- 0.4 |  -2.6 +-  6.8 |  +5.5 +- 11.4 |    - |  [8]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                                | 18.2 +- 0.1 | 18.1 +- 0.2 | 17.7 +- 0.1 | 18.4 +- 0.4 |  -2.3 +-  1.0 |  +4.1 +-  2.1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64b-2t1c-eth-l2bdscale100kmaclrn                           | 11.5 +- 0.1 | 11.4 +- 0.1 | 11.2 +- 0.1 | 11.5 +- 0.1 |  -2.1 +-  1.1 |  +2.8 +-  0.9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64b-2t1c-eth-l2bdscale10kmaclrn                            | 13.3 +- 0.4 | 13.2 +- 0.2 | 13.2 +- 0.3 | 13.6 +- 0.2 |  -0.1 +-  3.0 |  +2.8 +-  3.2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64b-2t1c-eth-l2bdscale1mmaclrn                             | 10.6 +- 0.1 | 10.7 +- 0.2 | 10.5 +- 0.0 | 10.7 +- 0.1 |  -1.7 +-  1.6 |  +2.4 +-  1.1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64b-2t1c-ethip4-ip4base-eth-2vhostvr1024-1vm-vppip4        |  4.9 +- 0.1 |  5.0 +- 0.2 |  5.1 +- 0.5 |  5.2 +- 0.6 |  +2.2 +- 10.2 |  +2.1 +- 15.8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                                      | 27.2 +- 0.1 | 27.2 +- 0.1 | 26.9 +- 0.1 | 27.2 +- 0.1 |  -1.3 +-  0.6 |  +1.2 +-  0.5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                                    | 18.8 +- 0.3 | 18.7 +- 0.5 | 17.6 +- 0.1 | 17.7 +- 0.4 |  -5.8 +-  2.5 |  +0.6 +-  2.0 |  [1]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64b-2t1c-avf-eth-l2patch                                   | 27.9 +- 0.0 | 27.9 +- 0.0 | 36.4 +- 0.0 | 36.4 +- 0.0 | +30.2 +-  0.1 |  -0.0 +-  0.0 |  [2]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64b-2t1c-ethip4udp-ip4base-iacl50sf-10kflows               |  9.5 +- 0.2 |          NT |  9.0 +- 0.2 |  9.0 +- 0.2 |  -5.2 +-  2.7 |  -0.0 +-  2.8 |  [1]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64b-2t1c-eth-l2patch                                       | 27.9 +- 0.0 | 27.9 +- 0.0 | 37.3 +- 0.1 | 37.3 +- 0.0 | +33.7 +-  0.2 |  -0.0 +-  0.2 |  [2]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64b-2t1c-eth-l2bdbasemaclrn-eth-2vhostvr1024-1vm           |  6.5 +- 0.0 |  6.4 +- 0.0 |  6.3 +- 0.0 |  6.3 +- 0.0 |  -1.6 +-  0.6 |  -0.1 +-  0.5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64b-2t1c-dot1q-ip4base                                     | 16.4 +- 0.1 | 16.3 +- 0.1 | 15.6 +- 0.0 | 15.6 +- 0.1 |  -4.1 +-  0.4 |  -0.1 +-  0.5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64b-2t1c-avf-eth-l2bdbasemaclrn                            | 23.4 +- 0.1 | 23.1 +- 0.2 | 22.6 +- 0.1 | 22.4 +- 0.1 |  -2.6 +-  1.1 |  -0.5 +-  0.6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                              | 12.9 +- 0.3 | 12.9 +- 0.3 | 12.5 +- 0.3 | 12.5 +- 0.2 |  -2.7 +-  2.9 |  -0.5 +-  2.6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64b-2t1c-dot1q-l2bdbasemaclrn-eth-2vhostvr1024-1vm         |  5.8 +- 0.1 |  5.8 +- 0.0 |  5.7 +- 0.0 |  5.6 +- 0.0 |  -2.4 +-  0.8 |  -0.7 +-  0.6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64b-2t1c-ethip4udp-ip4base-oacl50sl-10kflows               |  9.2 +- 0.3 |          NT |  8.7 +- 0.3 |  8.6 +- 0.2 |  -5.4 +-  4.4 |  -1.0 +-  4.4 |  [1]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64b-2t1c-ethip4udp-ip4base-oacl50sf-10kflows               |  9.1 +- 0.2 |          NT |  8.7 +- 0.3 |  8.6 +- 0.2 |  -3.7 +-  4.2 |  -1.4 +-  4.4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64b-2t1c-ethip4-ip4scale200k                               | 17.8 +- 0.1 | 17.7 +- 0.1 | 17.4 +- 0.3 | 17.1 +- 0.4 |  -1.7 +-  1.7 |  -1.6 +-  2.7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64b-2t1c-ethip4-ip4scale20k                                | 17.8 +- 0.1 | 17.9 +- 0.1 | 17.6 +- 0.2 | 17.3 +- 0.3 |  -1.9 +-  1.4 |  -1.7 +-  2.3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64b-2t1c-avf-dot1q-l2bdbasemaclrn                          | 15.1 +- 0.1 | 15.0 +- 0.1 | 14.8 +- 0.1 | 14.5 +- 0.4 |  -1.3 +-  1.0 |  -2.0 +-  2.7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64b-2t1c-avf-dot1q-l2bdbasemaclrn-gbp                      |  4.5 +- 0.1 |  4.6 +- 0.1 |  4.3 +- 0.0 |  4.3 +- 0.0 |  -5.3 +-  1.8 |  -2.1 +-  1.4 |  [1]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64b-2t1c-dot1q-l2bdbasemaclrn-eth-2memif-1dcr              |  5.7 +- 0.0 |  6.7 +- 0.0 |  6.6 +- 0.0 |  6.4 +- 0.0 |  -2.7 +-  0.5 |  -2.2 +-  0.3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64b-2t1c-ethip4-ip4scale2m                                 | 16.0 +- 0.1 | 16.0 +- 0.1 | 15.6 +- 0.5 | 15.2 +- 0.9 |  -2.1 +-  3.5 |  -2.6 +-  6.5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64b-2t1c-ethip4udp-ip4base-iacl50sl-10kflows               |  9.4 +- 0.2 |          NT |  9.1 +- 0.2 |  8.8 +- 0.1 |  -3.4 +-  3.4 |  -2.7 +-  3.1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64b-2t1c-avf-eth-l2xcbase                                  | 27.9 +- 0.0 | 27.9 +- 0.0 | 36.2 +- 0.0 | 34.9 +- 0.1 | +29.6 +-  0.1 |  -3.4 +-  0.4 |  [2]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64b-2t1c-ethip4-ip4base-eth-2vhostvr1024-1vm               |  6.4 +- 0.0 |  6.4 +- 0.0 |  6.2 +- 0.0 |  6.0 +- 0.0 |  -2.7 +-  1.1 |  -3.4 +-  1.1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64b-2t1c-eth-l2bdbasemaclrn-eth-2memif-1dcr                |  6.4 +- 0.0 |  8.6 +- 0.0 |  8.4 +- 0.1 |  8.0 +- 0.0 |  -2.8 +-  1.7 |  -4.2 +-  1.7 |    -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64b-2t1c-avf-dot1q-ip4base                                 | 21.1 +- 0.0 | 21.1 +- 0.1 | 19.8 +- 0.0 | 18.8 +- 0.0 |  -6.3 +-  0.3 |  -5.1 +-  0.3 |  [1] | [10]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64b-2t1c-avf-ethip4-ip4base                                | 24.0 +- 0.2 | 24.0 +- 0.2 | 22.8 +- 0.1 | 21.3 +- 0.0 |  -5.1 +-  1.1 |  -6.7 +-  0.6 |  [1] | [10]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64b-2t1c-eth-l2xcbase-eth-2memif-1dcr                      |  8.3 +- 0.0 | 12.1 +- 0.0 | 12.0 +- 0.0 | 11.0 +- 0.1 |  -0.6 +-  0.3 |  -8.2 +-  0.7 |    - | [11]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64b-2t1c-ethip4-ip4base-eth-2memif-1dcr                    |  6.6 +- 0.0 |  8.1 +- 0.0 |  7.9 +- 0.0 |  7.2 +- 0.0 |  -1.7 +-  0.4 |  -8.9 +-  0.6 |    - | [11]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64b-2t1c-avf-ethip4-ip4scale200k                           | 23.4 +- 0.1 | 23.3 +- 0.1 | 22.4 +- 0.2 | 20.3 +- 0.5 |  -3.9 +-  1.0 |  -9.3 +-  2.3 |    - |  [7]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64b-2t1c-avf-ethip4-ip4scale20k                            | 23.4 +- 0.1 | 23.1 +- 0.2 | 22.1 +- 0.2 | 20.0 +- 0.5 |  -4.0 +-  1.5 |  -9.5 +-  2.5 |    - |  [7]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64b-2t1c-avf-ethip4-ip4scale2m                             | 21.2 +- 0.1 | 21.1 +- 0.1 | 20.4 +- 0.8 | 18.3 +- 1.2 |  -3.4 +-  4.0 | -10.2 +-  7.1 |    - |  [7]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64b-2t1c-ethip4udp-ip4base-nat44                           | 13.2 +- 0.3 | 13.3 +- 0.3 | 12.6 +- 0.3 | 10.2 +- 0.1 |  -4.9 +-  3.0 | -18.9 +-  2.1 |    - |  [6]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22D083-B324-4040-A452-9478C87252D0}"/>
              </a:ext>
            </a:extLst>
          </p:cNvPr>
          <p:cNvSpPr txBox="1"/>
          <p:nvPr/>
        </p:nvSpPr>
        <p:spPr>
          <a:xfrm>
            <a:off x="263352" y="5949280"/>
            <a:ext cx="102354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Legend to Table: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YYMM.V-E - tested VPP version (YY year, MM month, V minor version) and CSIT test environment version (E environment version, "1" for 2019-08-21, "2" for 2020-03-27).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Diff1 - difference between environment versions "2" and "1" for the same VPP version, 1908.1-2 vs. 1908.1-1 (if data for the latter not present, 1908.0-1 is used).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Diff2 - difference between the current and the previous VPP version in the current environment version "2", 2001.0-2 vs. 1908.1-2.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RCA1 - root cause analysis reference for Diff1.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RCA2 - root cause analysis reference for Diff2.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CC407E-4CE7-E048-8E39-5E2B3FDB5F67}"/>
              </a:ext>
            </a:extLst>
          </p:cNvPr>
          <p:cNvSpPr/>
          <p:nvPr/>
        </p:nvSpPr>
        <p:spPr>
          <a:xfrm>
            <a:off x="4151784" y="655270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sz="1000">
                <a:hlinkClick r:id="rId2"/>
              </a:rPr>
              <a:t>https://docs.fd.io/csit/master/report/_static/vpp/performance-rca-2n-skx-2t1c-pdr.txt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729501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FED80C0-3A8A-7745-A811-5041A0AE118A}"/>
              </a:ext>
            </a:extLst>
          </p:cNvPr>
          <p:cNvSpPr txBox="1"/>
          <p:nvPr/>
        </p:nvSpPr>
        <p:spPr>
          <a:xfrm>
            <a:off x="263352" y="476672"/>
            <a:ext cx="1017458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Test Case                                                  |    1908.0-1 |    1908.1-1 |    1908.1-2 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   2001.0-2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Diff1 |         Diff2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RCA1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RCA2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64b-2t1c-dot1q-l2xcbase                                    | 17.0 +- 0.0 | 16.8 +- 0.1 | 16.2 +- 0.1 | 19.6 +- 0.1 |  -3.5 +-  0.7 | +20.6 +-  0.8 |    - |  [5]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64b-2t1c-eth-l2xcbase-eth-2vhostvr1024-1vm-vppl2xc         |  6.9 +- 0.4 |  6.8 +- 0.5 |  6.5 +- 0.5 |  7.2 +- 1.0 |  -5.2 +-  9.7 | +11.1 +- 17.1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[4]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[8]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64b-2t1c-eth-l2bdbasemaclrn-eth-2vhostvr1024-1vm-vppl2xc   |  5.2 +- 0.4 |  5.0 +- 0.2 |  5.0 +- 0.5 |  5.5 +- 0.8 |  -0.2 +- 10.8 |  +9.0 +- 18.7 |    - |  [8]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                 |  7.6 +- 0.1 |  7.6 +- 0.1 |  7.3 +- 0.1 |  7.9 +- 0.0 |  -3.3 +-  1.1 |  +7.5 +-  0.8 |    - |  [9]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64b-2t1c-dot1q-l2bdbasemaclrn-eth-2vhostvr1024-1vm-vppl2xc |  4.7 +- 0.1 |  4.7 +- 0.0 |  4.6 +- 0.3 |  4.8 +- 0.4 |  -2.6 +-  6.8 |  +5.5 +- 11.4 |    - |  [8]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64b-2t1c-ethip4-ip4base                                    | 18.8 +- 0.3 | 18.7 +- 0.5 | 17.6 +- 0.1 | 17.7 +- 0.4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-5.8 +-  2.5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+0.6 +-  2.0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64b-2t1c-avf-eth-l2patch                                   | 27.9 +- 0.0 | 27.9 +- 0.0 | 36.4 +- 0.0 | 36.4 +- 0.0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+30.2 +-  0.1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-0.0 +-  0.0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64b-2t1c-ethip4udp-ip4base-iacl50sf-10kflows               |  9.5 +- 0.2 |          NT |  9.0 +- 0.2 |  9.0 +- 0.2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-5.2 +-  2.7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-0.0 +-  2.8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64b-2t1c-eth-l2patch                                       | 27.9 +- 0.0 | 27.9 +- 0.0 | 37.3 +- 0.1 | 37.3 +- 0.0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+33.7 +-  0.2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-0.0 +-  0.2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64b-2t1c-ethip4udp-ip4base-oacl50sl-10kflows               |  9.2 +- 0.3 |          NT |  8.7 +- 0.3 |  8.6 +- 0.2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-5.4 +-  4.4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-1.0 +-  4.4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64b-2t1c-avf-dot1q-l2bdbasemaclrn-gbp                      |  4.5 +- 0.1 |  4.6 +- 0.1 |  4.3 +- 0.0 |  4.3 +- 0.0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-5.3 +-  1.8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-2.1 +-  1.4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64b-2t1c-avf-eth-l2xcbase                                  | 27.9 +- 0.0 | 27.9 +- 0.0 | 36.2 +- 0.0 | 34.9 +- 0.1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+29.6 +-  0.1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-3.4 +-  0.4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64b-2t1c-avf-dot1q-ip4base                                 | 21.1 +- 0.0 | 21.1 +- 0.1 | 19.8 +- 0.0 | 18.8 +- 0.0 |  -6.3 +-  0.3 |  -5.1 +-  0.3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[10]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64b-2t1c-avf-ethip4-ip4base                                | 24.0 +- 0.2 | 24.0 +- 0.2 | 22.8 +- 0.1 | 21.3 +- 0.0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-5.1 +-  1.1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-6.7 +-  0.6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 [10]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64b-2t1c-eth-l2xcbase-eth-2memif-1dcr                      |  8.3 +- 0.0 | 12.1 +- 0.0 | 12.0 +- 0.0 | 11.0 +- 0.1 |  -0.6 +-  0.3 |  -8.2 +-  0.7 |    - | [11]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64b-2t1c-ethip4-ip4base-eth-2memif-1dcr                    |  6.6 +- 0.0 |  8.1 +- 0.0 |  7.9 +- 0.0 |  7.2 +- 0.0 |  -1.7 +-  0.4 |  -8.9 +-  0.6 |    - | [11]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64b-2t1c-avf-ethip4-ip4scale200k                           | 23.4 +- 0.1 | 23.3 +- 0.1 | 22.4 +- 0.2 | 20.3 +- 0.5 |  -3.9 +-  1.0 |  -9.3 +-  2.3 |    - |  [7]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64b-2t1c-avf-ethip4-ip4scale20k                            | 23.4 +- 0.1 | 23.1 +- 0.2 | 22.1 +- 0.2 | 20.0 +- 0.5 |  -4.0 +-  1.5 |  -9.5 +-  2.5 |    - |  [7]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64b-2t1c-avf-ethip4-ip4scale2m                             | 21.2 +- 0.1 | 21.1 +- 0.1 | 20.4 +- 0.8 | 18.3 +- 1.2 |  -3.4 +-  4.0 | -10.2 +-  7.1 |    - |  [7]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64b-2t1c-ethip4udp-ip4base-nat44                           | 13.2 +- 0.3 | 13.3 +- 0.3 | 12.6 +- 0.3 | 10.2 +- 0.1 |  -4.9 +-  3.0 | -18.9 +-  2.1 |    - |  [6]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4D1487-61B5-D440-9AEE-E19C4D42D6D5}"/>
              </a:ext>
            </a:extLst>
          </p:cNvPr>
          <p:cNvSpPr txBox="1"/>
          <p:nvPr/>
        </p:nvSpPr>
        <p:spPr>
          <a:xfrm>
            <a:off x="263352" y="5949280"/>
            <a:ext cx="102354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Legend to Table: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YYMM.V-E - tested VPP version (YY year, MM month, V minor version) and CSIT test environment version (E environment version, "1" for 2019-08-21, "2" for 2020-03-27).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Diff1 - difference between environment versions "2" and "1" for the same VPP version, 1908.1-2 vs. 1908.1-1 (if data for the latter not present, 1908.0-1 is used).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Diff2 - difference between the current and the previous VPP version in the current environment version "2", 2001.0-2 vs. 1908.1-2.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RCA1 - root cause analysis reference for Diff1.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RCA2 - root cause analysis reference for Diff2.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784A53-FA13-6F45-98EE-7E552A9867F7}"/>
              </a:ext>
            </a:extLst>
          </p:cNvPr>
          <p:cNvSpPr txBox="1"/>
          <p:nvPr/>
        </p:nvSpPr>
        <p:spPr>
          <a:xfrm>
            <a:off x="263352" y="3413318"/>
            <a:ext cx="117583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RCA1: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DONE, Impact of upgrades: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Skx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ucode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from 0x2000043 to 0x2000065, ii) Linux kernel from 4.15.0-60 to 4.15.0-72 and iii)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SuperMicro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motherboard BIOS from 3.0c to 3.2.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[2] DONE, Applied fix of FVL NIC firmware 6.0.1 for increasing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TRex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rate from 27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37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[CSIT-1503], [TRex-519].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[3] DONE, Applied VPP PAPI fix to enable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memif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zero-copy, [CSIT-1592], [VPP-1764].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[4] OPEN, Higher than before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StDev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of PDR throughput for VPP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vhost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-user with VPP-inside-VM, under investigation, [CSIT-1699], [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CSIT-1704].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RCA2: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[5] OPEN, dot1q-l2xcbase progression, retro-inspection of weekly ndrpdr tests points to ge-22805, automated bisect script does not work due to frequent API changes, [CSIT-1699], [CSIT-1705].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[6] DONE, ip4base-nat44 regression, ge-23963 (https://gerrit.fd.io/r/c/vpp/+/23963#message-044278e6_752c3327).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[7] WIP, avf-ip4scale regression, CANDIDATE(S) before ge-22699, [CSIT-1699], [CSIT-1706].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[8] OPEN, VPP vhost-user with VPP-inside-VM higher than before stdev of PDR throughput, under investigation, [CSIT-1699], [CSIT-1704].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[9] WIP, vhost-user with testpmd-in-VM progression, CANDIDATE(S) before 22277, [CSIT-1699], [CSIT-1707].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[10] WIP, avf-ip4base regression, CANDIDATE(S) range ge-18361..ge-24505, [CSIT-1699], [CSIT-1708].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[11] DONE, memif regression, CANDIDATE(S) confirmed ge-23801.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BEA2BE9-1116-2343-9D40-470986835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05"/>
            <a:ext cx="12192000" cy="605483"/>
          </a:xfrm>
        </p:spPr>
        <p:txBody>
          <a:bodyPr>
            <a:normAutofit/>
          </a:bodyPr>
          <a:lstStyle/>
          <a:p>
            <a:r>
              <a:rPr lang="en-US" sz="3200"/>
              <a:t>2001.0 vs. 1908.1 </a:t>
            </a:r>
            <a:r>
              <a:rPr lang="en-US" sz="3200" b="1"/>
              <a:t>2n-skx</a:t>
            </a:r>
            <a:r>
              <a:rPr lang="en-US" sz="3200"/>
              <a:t> PDR Performance Comparison - </a:t>
            </a:r>
            <a:r>
              <a:rPr lang="en-US" sz="3200" b="1"/>
              <a:t>RCA1 Analysis</a:t>
            </a:r>
            <a:endParaRPr lang="en-US" sz="32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FFEC36-97E6-A040-BCC4-3A5485967205}"/>
              </a:ext>
            </a:extLst>
          </p:cNvPr>
          <p:cNvSpPr/>
          <p:nvPr/>
        </p:nvSpPr>
        <p:spPr>
          <a:xfrm>
            <a:off x="4151784" y="655270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sz="1000">
                <a:hlinkClick r:id="rId2"/>
              </a:rPr>
              <a:t>https://docs.fd.io/csit/master/report/_static/vpp/performance-rca-2n-skx-2t1c-pdr.txt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2873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FED80C0-3A8A-7745-A811-5041A0AE118A}"/>
              </a:ext>
            </a:extLst>
          </p:cNvPr>
          <p:cNvSpPr txBox="1"/>
          <p:nvPr/>
        </p:nvSpPr>
        <p:spPr>
          <a:xfrm>
            <a:off x="263352" y="476672"/>
            <a:ext cx="1017458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Test Case                                                  |    1908.0-1 |    1908.1-1 |    1908.1-2 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   2001.0-2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Diff1 |         Diff2 | RCA1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RCA2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64b-2t1c-dot1q-l2xcbase                                    | 17.0 +- 0.0 | 16.8 +- 0.1 | 16.2 +- 0.1 | 19.6 +- 0.1 |  -3.5 +-  0.7 | +20.6 +-  0.8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[5]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64b-2t1c-eth-l2xcbase-eth-2vhostvr1024-1vm-vppl2xc         |  6.9 +- 0.4 |  6.8 +- 0.5 |  6.5 +- 0.5 |  7.2 +- 1.0 |  -5.2 +-  9.7 | +11.1 +- 17.1 |  [4]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[8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]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64b-2t1c-eth-l2bdbasemaclrn-eth-2vhostvr1024-1vm-vppl2xc   |  5.2 +- 0.4 |  5.0 +- 0.2 |  5.0 +- 0.5 |  5.5 +- 0.8 |  -0.2 +- 10.8 |  +9.0 +- 18.7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[8]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                 |  7.6 +- 0.1 |  7.6 +- 0.1 |  7.3 +- 0.1 |  7.9 +- 0.0 |  -3.3 +-  1.1 |  +7.5 +-  0.8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[9]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64b-2t1c-dot1q-l2bdbasemaclrn-eth-2vhostvr1024-1vm-vppl2xc |  4.7 +- 0.1 |  4.7 +- 0.0 |  4.6 +- 0.3 |  4.8 +- 0.4 |  -2.6 +-  6.8 |  +5.5 +- 11.4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[8]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64b-2t1c-ethip4-ip4base                                    | 18.8 +- 0.3 | 18.7 +- 0.5 | 17.6 +- 0.1 | 17.7 +- 0.4 |  -5.8 +-  2.5 |  +0.6 +-  2.0 |  [1]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64b-2t1c-avf-eth-l2patch                                   | 27.9 +- 0.0 | 27.9 +- 0.0 | 36.4 +- 0.0 | 36.4 +- 0.0 | +30.2 +-  0.1 |  -0.0 +-  0.0 |  [2]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64b-2t1c-ethip4udp-ip4base-iacl50sf-10kflows               |  9.5 +- 0.2 |          NT |  9.0 +- 0.2 |  9.0 +- 0.2 |  -5.2 +-  2.7 |  -0.0 +-  2.8 |  [1] |    -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64b-2t1c-eth-l2patch                                       | 27.9 +- 0.0 | 27.9 +- 0.0 | 37.3 +- 0.1 | 37.3 +- 0.0 | +33.7 +-  0.2 |  -0.0 +-  0.2 |  [2]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64b-2t1c-ethip4udp-ip4base-oacl50sl-10kflows               |  9.2 +- 0.3 |          NT |  8.7 +- 0.3 |  8.6 +- 0.2 |  -5.4 +-  4.4 |  -1.0 +-  4.4 |  [1]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64b-2t1c-avf-dot1q-l2bdbasemaclrn-gbp                      |  4.5 +- 0.1 |  4.6 +- 0.1 |  4.3 +- 0.0 |  4.3 +- 0.0 |  -5.3 +-  1.8 |  -2.1 +-  1.4 |  [1]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64b-2t1c-avf-eth-l2xcbase                                  | 27.9 +- 0.0 | 27.9 +- 0.0 | 36.2 +- 0.0 | 34.9 +- 0.1 | +29.6 +-  0.1 |  -3.4 +-  0.4 |  [2]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64b-2t1c-avf-dot1q-ip4base                                 | 21.1 +- 0.0 | 21.1 +- 0.1 | 19.8 +- 0.0 | 18.8 +- 0.0 |  -6.3 +-  0.3 |  -5.1 +-  0.3 |  [1]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[10]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64b-2t1c-avf-ethip4-ip4base                                | 24.0 +- 0.2 | 24.0 +- 0.2 | 22.8 +- 0.1 | 21.3 +- 0.0 |  -5.1 +-  1.1 |  -6.7 +-  0.6 |  [1]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[10]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64b-2t1c-eth-l2xcbase-eth-2memif-1dcr                      |  8.3 +- 0.0 | 12.1 +- 0.0 | 12.0 +- 0.0 | 11.0 +- 0.1 |  -0.6 +-  0.3 |  -8.2 +-  0.7 |    - 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 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64b-2t1c-ethip4-ip4base-eth-2memif-1dcr                    |  6.6 +- 0.0 |  8.1 +- 0.0 |  7.9 +- 0.0 |  7.2 +- 0.0 |  -1.7 +-  0.4 |  -8.9 +-  0.6 |    - |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11]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64b-2t1c-avf-ethip4-ip4scale200k                           | 23.4 +- 0.1 | 23.3 +- 0.1 | 22.4 +- 0.2 | 20.3 +- 0.5 |  -3.9 +-  1.0 |  -9.3 +-  2.3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64b-2t1c-avf-ethip4-ip4scale20k                            | 23.4 +- 0.1 | 23.1 +- 0.2 | 22.1 +- 0.2 | 20.0 +- 0.5 |  -4.0 +-  1.5 |  -9.5 +-  2.5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64b-2t1c-avf-ethip4-ip4scale2m                             | 21.2 +- 0.1 | 21.1 +- 0.1 | 20.4 +- 0.8 | 18.3 +- 1.2 |  -3.4 +-  4.0 | -10.2 +-  7.1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64b-2t1c-ethip4udp-ip4base-nat44                           | 13.2 +- 0.3 | 13.3 +- 0.3 | 12.6 +- 0.3 | 10.2 +- 0.1 |  -4.9 +-  3.0 | -18.9 +-  2.1 |    - |  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[6]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|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+------------------------------------------------------------+-------------+-------------+-------------+-------------+---------------+---------------+------+------+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4D1487-61B5-D440-9AEE-E19C4D42D6D5}"/>
              </a:ext>
            </a:extLst>
          </p:cNvPr>
          <p:cNvSpPr txBox="1"/>
          <p:nvPr/>
        </p:nvSpPr>
        <p:spPr>
          <a:xfrm>
            <a:off x="263352" y="5949280"/>
            <a:ext cx="102354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Legend to Table: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YYMM.V-E - tested VPP version (YY year, MM month, V minor version) and CSIT test environment version (E environment version, "1" for 2019-08-21, "2" for 2020-03-27).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Diff1 - difference between environment versions "2" and "1" for the same VPP version, 1908.1-2 vs. 1908.1-1 (if data for the latter not present, 1908.0-1 is used).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Diff2 - difference between the current and the previous VPP version in the current environment version "2", 2001.0-2 vs. 1908.1-2.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RCA1 - root cause analysis reference for Diff1.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RCA2 - root cause analysis reference for Diff2.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784A53-FA13-6F45-98EE-7E552A9867F7}"/>
              </a:ext>
            </a:extLst>
          </p:cNvPr>
          <p:cNvSpPr txBox="1"/>
          <p:nvPr/>
        </p:nvSpPr>
        <p:spPr>
          <a:xfrm>
            <a:off x="263352" y="3413318"/>
            <a:ext cx="117583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[1] DONE, Impact of upgrades: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Skx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ucode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from 0x2000043 to 0x2000065, ii) Linux kernel from 4.15.0-60 to 4.15.0-72 and iii)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SuperMicro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motherboard BIOS from 3.0c to 3.2.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[2] DONE, Applied fix of FVL NIC firmware 6.0.1 for increasing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TRex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rate from 27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to 37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, [CSIT-1503], [TRex-519].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[3] DONE, Applied VPP PAPI fix to enable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memif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zero-copy, [CSIT-1592], [VPP-1764].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[4] OPEN, Higher than before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StDev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of PDR throughput for VPP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vhost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-user with VPP-inside-VM, under investigation, [CSIT-1699], [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CSIT-1704].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RCA2: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[5] OPEN, dot1q-l2xcbase progression, retro-inspection of weekly ndrpdr tests points to ge-22805, automated bisect script does not work due to frequent API changes, [CSIT-1699], [CSIT-1705].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[6] DONE, ip4base-nat44 regression, ge-23963 (https://gerrit.fd.io/r/c/vpp/+/23963#message-044278e6_752c3327).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[7] WIP, avf-ip4scale regression, CANDIDATE(S) before ge-22699, [CSIT-1699], [CSIT-1706].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[8] OPEN, VPP vhost-user with VPP-inside-VM higher than before stdev of PDR throughput, under investigation, [CSIT-1699], [CSIT-1704].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[9] WIP, vhost-user with testpmd-in-VM progression, CANDIDATE(S) before 22277, [CSIT-1699], [CSIT-1707].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[10] WIP, avf-ip4base regression, CANDIDATE(S) range ge-18361..ge-24505, [CSIT-1699], [CSIT-1708].</a:t>
            </a:r>
          </a:p>
          <a:p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[11] DONE, memif regression, CANDIDATE(S) confirmed ge-23801.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BEA2BE9-1116-2343-9D40-470986835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05"/>
            <a:ext cx="12192000" cy="605483"/>
          </a:xfrm>
        </p:spPr>
        <p:txBody>
          <a:bodyPr>
            <a:normAutofit/>
          </a:bodyPr>
          <a:lstStyle/>
          <a:p>
            <a:r>
              <a:rPr lang="en-US" sz="3200"/>
              <a:t>2001.0 vs. 1908.1 </a:t>
            </a:r>
            <a:r>
              <a:rPr lang="en-US" sz="3200" b="1"/>
              <a:t>2n-skx</a:t>
            </a:r>
            <a:r>
              <a:rPr lang="en-US" sz="3200"/>
              <a:t> PDR Performance Comparison - </a:t>
            </a:r>
            <a:r>
              <a:rPr lang="en-US" sz="3200" b="1"/>
              <a:t>RCA2 Analysis</a:t>
            </a:r>
            <a:endParaRPr lang="en-US" sz="32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47D515-0F6C-F640-8243-961815C101CD}"/>
              </a:ext>
            </a:extLst>
          </p:cNvPr>
          <p:cNvSpPr/>
          <p:nvPr/>
        </p:nvSpPr>
        <p:spPr>
          <a:xfrm>
            <a:off x="4151784" y="655270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sz="1000">
                <a:hlinkClick r:id="rId2"/>
              </a:rPr>
              <a:t>https://docs.fd.io/csit/master/report/_static/vpp/performance-rca-2n-skx-2t1c-pdr.txt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681108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FED80C0-3A8A-7745-A811-5041A0AE118A}"/>
              </a:ext>
            </a:extLst>
          </p:cNvPr>
          <p:cNvSpPr txBox="1"/>
          <p:nvPr/>
        </p:nvSpPr>
        <p:spPr>
          <a:xfrm>
            <a:off x="263352" y="476672"/>
            <a:ext cx="1072280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+-----------------------------------------------------------------------+-------------+-------------+-------------+-------------+--------------+--------------+------+------+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Test Case                                                             |    1908.0-1 |    1908.1-1 |    1908.1-2 |    2001.0-1 |        Diff1 |        Diff2 |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RCA1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RCA2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+-----------------------------------------------------------------------+-------------+-------------+-------------+-------------+--------------+--------------+------+------+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64b-2t1c-dot1q-l2xcbase                                               | 17.0 +- 0.0 | 16.8 +- 0.0 | 16.1 +- 0.0 | 19.4 +- 0.1 |  -3.9 +- 0.3 | +20.5 +- 0.9 |    - |  [5]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64b-2t1c-eth-l2patch                                                  | 27.9 +- 0.0 | 27.9 +- 0.0 | 33.4 +- 0.4 | 37.3 +- 0.0 | +19.4 +- 1.3 | +11.9 +- 1.2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[2]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                            |  7.5 +- 0.1 |  7.5 +- 0.0 |  7.3 +- 0.0 |  7.9 +- 0.0 |  -2.6 +- 0.9 |  +8.0 +- 0.8 |    - |  [9]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64b-2t1c-ethip4udp-ip4base-oacl50sl-10kflows                          |  9.2 +- 0.2 |          NT |  9.1 +- 0.3 |  9.1 +- 0.0 |  -1.9 +- 3.8 |  +0.6 +- 3.0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64b-2t1c-avf-eth-l2patch                                              | 27.9 +- 0.0 | 27.9 +- 0.0 | 36.4 +- 0.0 | 36.4 +- 0.0 | +30.2 +- 0.1 |  +0.0 +- 0.1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                                               | 19.0 +- 0.1 | 19.1 +- 0.1 | 18.5 +- 0.0 | 18.3 +- 0.0 |  -2.8 +- 0.3 |  -1.3 +- 0.3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64b-2t1c-dot1q-l2bdbasemaclrn-eth-2memif-1dcr                         |  5.7 +- 0.0 |  6.8 +- 0.0 |  6.6 +- 0.0 |  6.4 +- 0.0 |  -3.0 +- 0.5 |  -2.4 +- 0.4 |    - | [11]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64b-2t1c-ethip4udp-ip4base-iacl50sf-10kflows                          |  9.7 +- 0.1 |          NT |  9.5 +- 0.0 |  9.2 +- 0.1 |  -2.0 +- 1.3 |  -3.2 +- 1.6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64b-2t1c-avf-eth-l2xcbase                                             | 27.9 +- 0.0 | 27.9 +- 0.0 | 36.1 +- 0.0 | 34.7 +- 0.1 | +29.4 +- 0.1 |  -3.9 +- 0.2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64b-2t1c-avf-ethip4-ip4base                                           | 25.3 +- 0.2 | 25.4 +- 0.1 | 23.9 +- 0.0 | 22.9 +- 0.0 |  -5.8 +- 0.3 |  -4.5 +- 0.2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[10]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64b-2t1c-eth-l2xcbase-eth-2vhostvr1024-1vm-vppl2xc                    |  6.7 +- 0.2 |  6.6 +- 0.0 |  6.5 +- 0.1 |  6.2 +- 0.1 |  -2.0 +- 1.8 |  -4.5 +- 2.8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[4]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64b-2t1c-eth-l2bdbasemaclrn-eth-2memif-1lxc                           |  6.5 +- 0.0 |  8.6 +- 0.0 |  8.4 +- 0.1 |  8.0 +- 0.1 |  -1.8 +- 0.8 |  -4.7 +- 1.0 |    - | [11]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64b-2t1c-avf-dot1q-ip4base                                            |          NT | 21.1 +- 0.0 | 19.7 +- 0.0 | 18.7 +- 0.0 |  -6.9 +- 0.2 |  -4.9 +- 0.3 |  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 |    -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64b-2t1c-ethip4ipsec10000tnlsw-ip4base-int-aes256gcm                  |  3.7 +- 0.0 |          NT |  3.7 +- 0.0 |  3.5 +- 0.0 |  -1.3 +- 0.9 |  -5.7 +- 1.1 |    - | [12]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64b-2t1c-avf-ethip4-ip4scale2m                                        | 21.2 +- 0.0 | 21.1 +- 0.0 | 20.7 +- 0.1 | 19.3 +- 0.1 |  -2.1 +- 0.4 |  -6.8 +- 0.4 |    - |  [7]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64b-2t1c-avf-ethip4-ip4scale20k                                       | 23.4 +- 0.0 | 23.2 +- 0.0 | 22.3 +- 0.0 | 20.7 +- 0.1 |  -3.9 +- 0.2 |  -7.3 +- 0.3 |    - |  [7]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64b-2t1c-avf-ethip4-ip4scale200k                                      | 23.4 +- 0.1 | 23.3 +- 0.1 | 22.5 +- 0.0 | 20.8 +- 0.0 |  -3.7 +- 0.3 |  -7.4 +- 0.3 |    - |  [7]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64b-2t1c-eth-l2xcbase-eth-2memif-1dcr                                 |  8.3 +- 0.0 | 12.0 +- 0.0 | 12.0 +- 0.1 | 11.0 +- 0.1 |  -0.2 +- 0.9 |  -8.7 +- 0.9 |    - | [11]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64b-2t1c-eth-l2xcbase-eth-2memif-1lxc                                 |  8.3 +- 0.0 | 12.0 +- 0.0 | 12.0 +- 0.1 | 11.0 +- 0.1 |  -0.2 +- 0.7 |  -8.7 +- 0.8 |    - | [11]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64b-2t1c-ethip4-ip4base-eth-2memif-1dcr                               |  6.6 +- 0.0 |  8.1 +- 0.0 |  7.9 +- 0.1 |  7.2 +- 0.0 |  -1.6 +- 1.1 |  -8.8 +- 0.9 |    - |  [3]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| 64b-2t1c-ethip4udp-ip4base-nat44                                      | 13.4 +- 0.3 | 13.4 +- 0.2 | 12.7 +- 0.2 | 10.2 +- 0.1 |  -5.8 +- 2.0 | -19.4 +- 1.4 |    - |  [6] |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+-----------------------------------------------------------------------+-------------+-------------+-------------+-------------+--------------+--------------+------+------+</a:t>
            </a: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4D1487-61B5-D440-9AEE-E19C4D42D6D5}"/>
              </a:ext>
            </a:extLst>
          </p:cNvPr>
          <p:cNvSpPr txBox="1"/>
          <p:nvPr/>
        </p:nvSpPr>
        <p:spPr>
          <a:xfrm>
            <a:off x="263352" y="5949280"/>
            <a:ext cx="102354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Legend to Table: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YYMM.V-E - tested VPP version (YY year, MM month, V minor version) and CSIT test environment version (E environment version, "1" for 2019-08-21, "2" for 2020-03-27).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Diff1 - difference between environment versions "2" and "1" for the same VPP version, 1908.1-2 vs. 1908.1-1 (if data for the latter not present, 1908.0-1 is used).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Diff2 - difference between the current and the previous VPP version in the current environment version "2", 2001.0-2 vs. 1908.1-2.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RCA1 - root cause analysis reference for Diff1.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RCA2 - root cause analysis reference for Diff2.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784A53-FA13-6F45-98EE-7E552A9867F7}"/>
              </a:ext>
            </a:extLst>
          </p:cNvPr>
          <p:cNvSpPr txBox="1"/>
          <p:nvPr/>
        </p:nvSpPr>
        <p:spPr>
          <a:xfrm>
            <a:off x="263352" y="3413318"/>
            <a:ext cx="117583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RCA1: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DONE, Impact of upgrades: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Skx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ucode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from 0x2000043 to 0x2000065, ii) Linux kernel from 4.15.0-60 to 4.15.0-72 and iii)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SuperMicro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motherboard BIOS from 3.0c to 3.2.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[2] DONE, Applied fix of FVL NIC firmware 6.0.1 for increasing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TRex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rate from 27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37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Mpps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[CSIT-1503], [TRex-519].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[3] DONE, Applied VPP PAPI fix to enable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memif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zero-copy, [CSIT-1592], [VPP-1764].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[4] OPEN, Higher than before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StDev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of PDR throughput for VPP 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vhost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-user with VPP-inside-VM, under investigation, [CSIT-1699], [</a:t>
            </a:r>
            <a:r>
              <a:rPr lang="en-US" sz="800" b="1">
                <a:latin typeface="Courier New" panose="02070309020205020404" pitchFamily="49" charset="0"/>
                <a:cs typeface="Courier New" panose="02070309020205020404" pitchFamily="49" charset="0"/>
              </a:rPr>
              <a:t>CSIT-1704].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RCA2: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[5] OPEN, dot1q-l2xcbase progression, retro-inspection of weekly ndrpdr tests points to ge-22805, automated bisect script does not work due to frequent API changes, [CSIT-1699], [CSIT-1705].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[6] DONE, ip4base-nat44 regression, ge-23963 (https://gerrit.fd.io/r/c/vpp/+/23963#message-044278e6_752c3327).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[7] WIP, avf-ip4scale regression, CANDIDATE(S) before ge-22699, [CSIT-1699], [CSIT-1706].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[8] OPEN, VPP vhost-user with VPP-inside-VM higher than before stdev of PDR throughput, under investigation, [CSIT-1699], [CSIT-1704].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[9] WIP, vhost-user with testpmd-in-VM progression, CANDIDATE(S) before 22277, [CSIT-1699], [CSIT-1707].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[10] WIP, avf-ip4base regression, CANDIDATE(S) range ge-18361..ge-24505, [CSIT-1699], [CSIT-1708].</a:t>
            </a:r>
          </a:p>
          <a:p>
            <a:r>
              <a:rPr 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[11] DONE, memif regression, CANDIDATE(S) confirmed ge-23801.</a:t>
            </a:r>
          </a:p>
          <a:p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BEA2BE9-1116-2343-9D40-470986835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05"/>
            <a:ext cx="12192000" cy="605483"/>
          </a:xfrm>
        </p:spPr>
        <p:txBody>
          <a:bodyPr>
            <a:normAutofit/>
          </a:bodyPr>
          <a:lstStyle/>
          <a:p>
            <a:r>
              <a:rPr lang="en-US" sz="3200"/>
              <a:t>2001.0 vs. 1908.1 </a:t>
            </a:r>
            <a:r>
              <a:rPr lang="en-US" sz="3200" b="1"/>
              <a:t>3n-skx</a:t>
            </a:r>
            <a:r>
              <a:rPr lang="en-US" sz="3200"/>
              <a:t> PDR Performance Comparison - </a:t>
            </a:r>
            <a:r>
              <a:rPr lang="en-US" sz="3200" b="1"/>
              <a:t>RCA1 Analysis</a:t>
            </a:r>
            <a:endParaRPr lang="en-US" sz="32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A15349-71D1-3B44-90B9-64E523BB7B7D}"/>
              </a:ext>
            </a:extLst>
          </p:cNvPr>
          <p:cNvSpPr/>
          <p:nvPr/>
        </p:nvSpPr>
        <p:spPr>
          <a:xfrm>
            <a:off x="4151784" y="655270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sz="1000">
                <a:hlinkClick r:id="rId2"/>
              </a:rPr>
              <a:t>https://docs.fd.io/csit/master/report/_static/vpp/performance-rca-3n-skx-2t1c-pdr.txt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79345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6858</Words>
  <Application>Microsoft Macintosh PowerPoint</Application>
  <PresentationFormat>Widescreen</PresentationFormat>
  <Paragraphs>284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Office Theme</vt:lpstr>
      <vt:lpstr>CSIT-2001 Report Update</vt:lpstr>
      <vt:lpstr>Topics</vt:lpstr>
      <vt:lpstr>Topics</vt:lpstr>
      <vt:lpstr>Spectre-Meltdown (S-M): "pandemic" recovery in CSIT</vt:lpstr>
      <vt:lpstr>Topics</vt:lpstr>
      <vt:lpstr>2001.0 vs. 1908.1 2n-skx PDR Performance Comparison - RCA View</vt:lpstr>
      <vt:lpstr>2001.0 vs. 1908.1 2n-skx PDR Performance Comparison - RCA1 Analysis</vt:lpstr>
      <vt:lpstr>2001.0 vs. 1908.1 2n-skx PDR Performance Comparison - RCA2 Analysis</vt:lpstr>
      <vt:lpstr>2001.0 vs. 1908.1 3n-skx PDR Performance Comparison - RCA1 Analysis</vt:lpstr>
      <vt:lpstr>2001.0 vs. 1908.1 3n-skx PDR Performance Comparison - RCA2 Analysis</vt:lpstr>
      <vt:lpstr>Topics</vt:lpstr>
      <vt:lpstr>Improved trending: daily MRR, weekly NDR/PDR, analytics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 Konstantynowicz (mkonstan)</dc:creator>
  <cp:lastModifiedBy>Maciek Konstantynowicz (mkonstan)</cp:lastModifiedBy>
  <cp:revision>20</cp:revision>
  <cp:lastPrinted>2020-05-12T15:00:26Z</cp:lastPrinted>
  <dcterms:created xsi:type="dcterms:W3CDTF">2020-05-12T13:38:32Z</dcterms:created>
  <dcterms:modified xsi:type="dcterms:W3CDTF">2020-05-12T15:28:03Z</dcterms:modified>
</cp:coreProperties>
</file>