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6" r:id="rId3"/>
    <p:sldMasterId id="2147483687" r:id="rId4"/>
    <p:sldMasterId id="2147483700" r:id="rId5"/>
    <p:sldMasterId id="2147483713" r:id="rId6"/>
    <p:sldMasterId id="2147483722" r:id="rId7"/>
  </p:sldMasterIdLst>
  <p:notesMasterIdLst>
    <p:notesMasterId r:id="rId25"/>
  </p:notesMasterIdLst>
  <p:sldIdLst>
    <p:sldId id="269" r:id="rId8"/>
    <p:sldId id="270" r:id="rId9"/>
    <p:sldId id="260" r:id="rId10"/>
    <p:sldId id="317" r:id="rId11"/>
    <p:sldId id="273" r:id="rId12"/>
    <p:sldId id="346" r:id="rId13"/>
    <p:sldId id="271" r:id="rId14"/>
    <p:sldId id="341" r:id="rId15"/>
    <p:sldId id="342" r:id="rId16"/>
    <p:sldId id="336" r:id="rId17"/>
    <p:sldId id="338" r:id="rId18"/>
    <p:sldId id="343" r:id="rId19"/>
    <p:sldId id="328" r:id="rId20"/>
    <p:sldId id="329" r:id="rId21"/>
    <p:sldId id="347" r:id="rId22"/>
    <p:sldId id="319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FFFFFF"/>
    <a:srgbClr val="589DD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5"/>
    <p:restoredTop sz="86435"/>
  </p:normalViewPr>
  <p:slideViewPr>
    <p:cSldViewPr snapToObjects="1">
      <p:cViewPr varScale="1">
        <p:scale>
          <a:sx n="125" d="100"/>
          <a:sy n="125" d="100"/>
        </p:scale>
        <p:origin x="184" y="2272"/>
      </p:cViewPr>
      <p:guideLst/>
    </p:cSldViewPr>
  </p:slideViewPr>
  <p:outlineViewPr>
    <p:cViewPr>
      <p:scale>
        <a:sx n="33" d="100"/>
        <a:sy n="33" d="100"/>
      </p:scale>
      <p:origin x="0" y="-6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85488-A202-7842-8A51-C60ACA3B3446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408E17-BC27-5440-9117-46F1367D7AC0}">
      <dgm:prSet/>
      <dgm:spPr/>
      <dgm:t>
        <a:bodyPr/>
        <a:lstStyle/>
        <a:p>
          <a:pPr rtl="0"/>
          <a:r>
            <a:rPr lang="en-US" smtClean="0"/>
            <a:t>Submit Patch</a:t>
          </a:r>
          <a:endParaRPr lang="en-US"/>
        </a:p>
      </dgm:t>
    </dgm:pt>
    <dgm:pt modelId="{038D16C8-A1D8-E340-B4C5-1A489ADF4039}" type="parTrans" cxnId="{66307B6C-62E6-EF48-B9D8-9A987E43BAA3}">
      <dgm:prSet/>
      <dgm:spPr/>
      <dgm:t>
        <a:bodyPr/>
        <a:lstStyle/>
        <a:p>
          <a:endParaRPr lang="en-US"/>
        </a:p>
      </dgm:t>
    </dgm:pt>
    <dgm:pt modelId="{62EBB5F4-4443-B748-8CC7-401B774AD685}" type="sibTrans" cxnId="{66307B6C-62E6-EF48-B9D8-9A987E43BAA3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20ABE01-8165-514A-80AB-611F1DBC203C}">
      <dgm:prSet/>
      <dgm:spPr/>
      <dgm:t>
        <a:bodyPr/>
        <a:lstStyle/>
        <a:p>
          <a:pPr rtl="0"/>
          <a:r>
            <a:rPr lang="en-US" smtClean="0"/>
            <a:t>Automated Testing</a:t>
          </a:r>
          <a:endParaRPr lang="en-US"/>
        </a:p>
      </dgm:t>
    </dgm:pt>
    <dgm:pt modelId="{102BFF4F-CAF7-1E4B-BA44-760D07828684}" type="parTrans" cxnId="{3ECEDF2C-5A7B-F64C-B655-F8EF36B83572}">
      <dgm:prSet/>
      <dgm:spPr/>
      <dgm:t>
        <a:bodyPr/>
        <a:lstStyle/>
        <a:p>
          <a:endParaRPr lang="en-US"/>
        </a:p>
      </dgm:t>
    </dgm:pt>
    <dgm:pt modelId="{CCEC2073-ED58-9347-8773-D4003D913FDD}" type="sibTrans" cxnId="{3ECEDF2C-5A7B-F64C-B655-F8EF36B83572}">
      <dgm:prSet/>
      <dgm:spPr>
        <a:ln w="38100"/>
      </dgm:spPr>
      <dgm:t>
        <a:bodyPr/>
        <a:lstStyle/>
        <a:p>
          <a:endParaRPr lang="en-US"/>
        </a:p>
      </dgm:t>
    </dgm:pt>
    <dgm:pt modelId="{949508B2-C835-0543-8127-AA01A39EB977}">
      <dgm:prSet/>
      <dgm:spPr/>
      <dgm:t>
        <a:bodyPr/>
        <a:lstStyle/>
        <a:p>
          <a:pPr rtl="0"/>
          <a:r>
            <a:rPr lang="en-US" smtClean="0"/>
            <a:t>Deploy</a:t>
          </a:r>
          <a:endParaRPr lang="en-US"/>
        </a:p>
      </dgm:t>
    </dgm:pt>
    <dgm:pt modelId="{EE0423F3-AEA9-774A-8720-5B18E34DC612}" type="parTrans" cxnId="{DCCDB9CB-2170-8745-B185-1FF21261501C}">
      <dgm:prSet/>
      <dgm:spPr/>
      <dgm:t>
        <a:bodyPr/>
        <a:lstStyle/>
        <a:p>
          <a:endParaRPr lang="en-US"/>
        </a:p>
      </dgm:t>
    </dgm:pt>
    <dgm:pt modelId="{BD9777B5-8513-C84D-8739-D4E16FB68637}" type="sibTrans" cxnId="{DCCDB9CB-2170-8745-B185-1FF21261501C}">
      <dgm:prSet/>
      <dgm:spPr>
        <a:ln w="38100"/>
      </dgm:spPr>
      <dgm:t>
        <a:bodyPr/>
        <a:lstStyle/>
        <a:p>
          <a:endParaRPr lang="en-US"/>
        </a:p>
      </dgm:t>
    </dgm:pt>
    <dgm:pt modelId="{BD6BBB65-2B78-3D4E-9591-E5F9E0D1DFB1}">
      <dgm:prSet/>
      <dgm:spPr/>
      <dgm:t>
        <a:bodyPr/>
        <a:lstStyle/>
        <a:p>
          <a:pPr rtl="0"/>
          <a:r>
            <a:rPr lang="en-US" smtClean="0"/>
            <a:t>Develop</a:t>
          </a:r>
          <a:endParaRPr lang="en-US"/>
        </a:p>
      </dgm:t>
    </dgm:pt>
    <dgm:pt modelId="{D1853068-C141-EB4B-8102-725C3BEB37F9}" type="sibTrans" cxnId="{D79A4ADC-2FAC-0848-BB92-F752282E83F5}">
      <dgm:prSet/>
      <dgm:spPr>
        <a:ln w="381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88073A9-C372-B547-82A7-4EEE1C58CAB4}" type="parTrans" cxnId="{D79A4ADC-2FAC-0848-BB92-F752282E83F5}">
      <dgm:prSet/>
      <dgm:spPr/>
      <dgm:t>
        <a:bodyPr/>
        <a:lstStyle/>
        <a:p>
          <a:endParaRPr lang="en-US"/>
        </a:p>
      </dgm:t>
    </dgm:pt>
    <dgm:pt modelId="{E79E4138-DB3A-DE41-9B3E-3341C1855EE2}" type="pres">
      <dgm:prSet presAssocID="{21785488-A202-7842-8A51-C60ACA3B344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BF58C-D198-9B4E-BC0E-D32176DD6B3A}" type="pres">
      <dgm:prSet presAssocID="{BD6BBB65-2B78-3D4E-9591-E5F9E0D1DFB1}" presName="node" presStyleLbl="node1" presStyleIdx="0" presStyleCnt="4" custRadScaleRad="99103" custRadScaleInc="-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925A9-7343-8040-9973-74342D222D39}" type="pres">
      <dgm:prSet presAssocID="{BD6BBB65-2B78-3D4E-9591-E5F9E0D1DFB1}" presName="spNode" presStyleCnt="0"/>
      <dgm:spPr/>
      <dgm:t>
        <a:bodyPr/>
        <a:lstStyle/>
        <a:p>
          <a:endParaRPr lang="en-US"/>
        </a:p>
      </dgm:t>
    </dgm:pt>
    <dgm:pt modelId="{1C41C4EA-D04D-5B40-A8E8-1FD90A74D950}" type="pres">
      <dgm:prSet presAssocID="{D1853068-C141-EB4B-8102-725C3BEB37F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85651E9-C2BE-A14A-8B0F-37A89F3F22F2}" type="pres">
      <dgm:prSet presAssocID="{EB408E17-BC27-5440-9117-46F1367D7A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C977D-3616-0F4E-AD99-A2932ACE323C}" type="pres">
      <dgm:prSet presAssocID="{EB408E17-BC27-5440-9117-46F1367D7AC0}" presName="spNode" presStyleCnt="0"/>
      <dgm:spPr/>
      <dgm:t>
        <a:bodyPr/>
        <a:lstStyle/>
        <a:p>
          <a:endParaRPr lang="en-US"/>
        </a:p>
      </dgm:t>
    </dgm:pt>
    <dgm:pt modelId="{FA38CD2F-5F99-0246-8381-9BD74DAC485F}" type="pres">
      <dgm:prSet presAssocID="{62EBB5F4-4443-B748-8CC7-401B774AD68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FBDB45F-B4ED-3843-A055-94F9CC76F845}" type="pres">
      <dgm:prSet presAssocID="{020ABE01-8165-514A-80AB-611F1DBC20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C505A-3D04-E641-8382-7B4350D6F5E0}" type="pres">
      <dgm:prSet presAssocID="{020ABE01-8165-514A-80AB-611F1DBC203C}" presName="spNode" presStyleCnt="0"/>
      <dgm:spPr/>
      <dgm:t>
        <a:bodyPr/>
        <a:lstStyle/>
        <a:p>
          <a:endParaRPr lang="en-US"/>
        </a:p>
      </dgm:t>
    </dgm:pt>
    <dgm:pt modelId="{75F328A0-A610-3C4A-A3C8-DA666C687D75}" type="pres">
      <dgm:prSet presAssocID="{CCEC2073-ED58-9347-8773-D4003D913FD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5992AE2C-0FCD-CF49-8EC6-F6BA25B021E9}" type="pres">
      <dgm:prSet presAssocID="{949508B2-C835-0543-8127-AA01A39EB9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3222C-6076-B348-841B-F4061697D133}" type="pres">
      <dgm:prSet presAssocID="{949508B2-C835-0543-8127-AA01A39EB977}" presName="spNode" presStyleCnt="0"/>
      <dgm:spPr/>
      <dgm:t>
        <a:bodyPr/>
        <a:lstStyle/>
        <a:p>
          <a:endParaRPr lang="en-US"/>
        </a:p>
      </dgm:t>
    </dgm:pt>
    <dgm:pt modelId="{9B8B1EF4-ABE9-BD43-8D87-29BE955DE02D}" type="pres">
      <dgm:prSet presAssocID="{BD9777B5-8513-C84D-8739-D4E16FB6863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79A4ADC-2FAC-0848-BB92-F752282E83F5}" srcId="{21785488-A202-7842-8A51-C60ACA3B3446}" destId="{BD6BBB65-2B78-3D4E-9591-E5F9E0D1DFB1}" srcOrd="0" destOrd="0" parTransId="{A88073A9-C372-B547-82A7-4EEE1C58CAB4}" sibTransId="{D1853068-C141-EB4B-8102-725C3BEB37F9}"/>
    <dgm:cxn modelId="{15A7A50B-8909-D645-B774-C53BD317F620}" type="presOf" srcId="{D1853068-C141-EB4B-8102-725C3BEB37F9}" destId="{1C41C4EA-D04D-5B40-A8E8-1FD90A74D950}" srcOrd="0" destOrd="0" presId="urn:microsoft.com/office/officeart/2005/8/layout/cycle5"/>
    <dgm:cxn modelId="{DCCDB9CB-2170-8745-B185-1FF21261501C}" srcId="{21785488-A202-7842-8A51-C60ACA3B3446}" destId="{949508B2-C835-0543-8127-AA01A39EB977}" srcOrd="3" destOrd="0" parTransId="{EE0423F3-AEA9-774A-8720-5B18E34DC612}" sibTransId="{BD9777B5-8513-C84D-8739-D4E16FB68637}"/>
    <dgm:cxn modelId="{66307B6C-62E6-EF48-B9D8-9A987E43BAA3}" srcId="{21785488-A202-7842-8A51-C60ACA3B3446}" destId="{EB408E17-BC27-5440-9117-46F1367D7AC0}" srcOrd="1" destOrd="0" parTransId="{038D16C8-A1D8-E340-B4C5-1A489ADF4039}" sibTransId="{62EBB5F4-4443-B748-8CC7-401B774AD685}"/>
    <dgm:cxn modelId="{3ECEDF2C-5A7B-F64C-B655-F8EF36B83572}" srcId="{21785488-A202-7842-8A51-C60ACA3B3446}" destId="{020ABE01-8165-514A-80AB-611F1DBC203C}" srcOrd="2" destOrd="0" parTransId="{102BFF4F-CAF7-1E4B-BA44-760D07828684}" sibTransId="{CCEC2073-ED58-9347-8773-D4003D913FDD}"/>
    <dgm:cxn modelId="{4C2D4BCC-03F7-EF4F-9750-72EE44A8E57E}" type="presOf" srcId="{BD6BBB65-2B78-3D4E-9591-E5F9E0D1DFB1}" destId="{4FBBF58C-D198-9B4E-BC0E-D32176DD6B3A}" srcOrd="0" destOrd="0" presId="urn:microsoft.com/office/officeart/2005/8/layout/cycle5"/>
    <dgm:cxn modelId="{0F638BF1-3777-6B48-87F0-6D99FF6E9990}" type="presOf" srcId="{EB408E17-BC27-5440-9117-46F1367D7AC0}" destId="{E85651E9-C2BE-A14A-8B0F-37A89F3F22F2}" srcOrd="0" destOrd="0" presId="urn:microsoft.com/office/officeart/2005/8/layout/cycle5"/>
    <dgm:cxn modelId="{3113FFD0-D6A1-B04F-8F60-0D6EC3D20079}" type="presOf" srcId="{21785488-A202-7842-8A51-C60ACA3B3446}" destId="{E79E4138-DB3A-DE41-9B3E-3341C1855EE2}" srcOrd="0" destOrd="0" presId="urn:microsoft.com/office/officeart/2005/8/layout/cycle5"/>
    <dgm:cxn modelId="{D958FDF3-579B-C74D-9346-A37838AC344C}" type="presOf" srcId="{CCEC2073-ED58-9347-8773-D4003D913FDD}" destId="{75F328A0-A610-3C4A-A3C8-DA666C687D75}" srcOrd="0" destOrd="0" presId="urn:microsoft.com/office/officeart/2005/8/layout/cycle5"/>
    <dgm:cxn modelId="{D2C2D095-97B8-2146-A265-ED7920C88534}" type="presOf" srcId="{62EBB5F4-4443-B748-8CC7-401B774AD685}" destId="{FA38CD2F-5F99-0246-8381-9BD74DAC485F}" srcOrd="0" destOrd="0" presId="urn:microsoft.com/office/officeart/2005/8/layout/cycle5"/>
    <dgm:cxn modelId="{F03B2FB2-B5D8-5048-BD45-6702FAF8D551}" type="presOf" srcId="{949508B2-C835-0543-8127-AA01A39EB977}" destId="{5992AE2C-0FCD-CF49-8EC6-F6BA25B021E9}" srcOrd="0" destOrd="0" presId="urn:microsoft.com/office/officeart/2005/8/layout/cycle5"/>
    <dgm:cxn modelId="{F9C05F4C-A4E5-9B45-BE44-E449766035D5}" type="presOf" srcId="{BD9777B5-8513-C84D-8739-D4E16FB68637}" destId="{9B8B1EF4-ABE9-BD43-8D87-29BE955DE02D}" srcOrd="0" destOrd="0" presId="urn:microsoft.com/office/officeart/2005/8/layout/cycle5"/>
    <dgm:cxn modelId="{41804C1C-BD81-FE47-9FAA-B21EBE488FF3}" type="presOf" srcId="{020ABE01-8165-514A-80AB-611F1DBC203C}" destId="{EFBDB45F-B4ED-3843-A055-94F9CC76F845}" srcOrd="0" destOrd="0" presId="urn:microsoft.com/office/officeart/2005/8/layout/cycle5"/>
    <dgm:cxn modelId="{CA9BCC1E-9EB8-F24E-AFB7-8A2AF317C893}" type="presParOf" srcId="{E79E4138-DB3A-DE41-9B3E-3341C1855EE2}" destId="{4FBBF58C-D198-9B4E-BC0E-D32176DD6B3A}" srcOrd="0" destOrd="0" presId="urn:microsoft.com/office/officeart/2005/8/layout/cycle5"/>
    <dgm:cxn modelId="{A748A683-6CEC-DE43-9D77-98BCE2F53F29}" type="presParOf" srcId="{E79E4138-DB3A-DE41-9B3E-3341C1855EE2}" destId="{BDE925A9-7343-8040-9973-74342D222D39}" srcOrd="1" destOrd="0" presId="urn:microsoft.com/office/officeart/2005/8/layout/cycle5"/>
    <dgm:cxn modelId="{EFE4CFE2-321D-7A48-A0A6-5C0D3754DA72}" type="presParOf" srcId="{E79E4138-DB3A-DE41-9B3E-3341C1855EE2}" destId="{1C41C4EA-D04D-5B40-A8E8-1FD90A74D950}" srcOrd="2" destOrd="0" presId="urn:microsoft.com/office/officeart/2005/8/layout/cycle5"/>
    <dgm:cxn modelId="{68159933-2A41-DA4B-BBE9-4A9D1AF78FE1}" type="presParOf" srcId="{E79E4138-DB3A-DE41-9B3E-3341C1855EE2}" destId="{E85651E9-C2BE-A14A-8B0F-37A89F3F22F2}" srcOrd="3" destOrd="0" presId="urn:microsoft.com/office/officeart/2005/8/layout/cycle5"/>
    <dgm:cxn modelId="{ADC1C8EA-0A9A-3949-9537-925073B2CA11}" type="presParOf" srcId="{E79E4138-DB3A-DE41-9B3E-3341C1855EE2}" destId="{71AC977D-3616-0F4E-AD99-A2932ACE323C}" srcOrd="4" destOrd="0" presId="urn:microsoft.com/office/officeart/2005/8/layout/cycle5"/>
    <dgm:cxn modelId="{C298C6A5-9B89-5B43-B687-C56413A53C76}" type="presParOf" srcId="{E79E4138-DB3A-DE41-9B3E-3341C1855EE2}" destId="{FA38CD2F-5F99-0246-8381-9BD74DAC485F}" srcOrd="5" destOrd="0" presId="urn:microsoft.com/office/officeart/2005/8/layout/cycle5"/>
    <dgm:cxn modelId="{7B750263-1B7D-A14E-8EA1-36627F5646BC}" type="presParOf" srcId="{E79E4138-DB3A-DE41-9B3E-3341C1855EE2}" destId="{EFBDB45F-B4ED-3843-A055-94F9CC76F845}" srcOrd="6" destOrd="0" presId="urn:microsoft.com/office/officeart/2005/8/layout/cycle5"/>
    <dgm:cxn modelId="{37DA8309-F7E5-704A-9A81-2603905AD360}" type="presParOf" srcId="{E79E4138-DB3A-DE41-9B3E-3341C1855EE2}" destId="{09BC505A-3D04-E641-8382-7B4350D6F5E0}" srcOrd="7" destOrd="0" presId="urn:microsoft.com/office/officeart/2005/8/layout/cycle5"/>
    <dgm:cxn modelId="{31F7379E-4FF4-EC48-B2E7-497E8FAEFD38}" type="presParOf" srcId="{E79E4138-DB3A-DE41-9B3E-3341C1855EE2}" destId="{75F328A0-A610-3C4A-A3C8-DA666C687D75}" srcOrd="8" destOrd="0" presId="urn:microsoft.com/office/officeart/2005/8/layout/cycle5"/>
    <dgm:cxn modelId="{1913C88D-2F79-1A4F-A37E-07A8D6D958CF}" type="presParOf" srcId="{E79E4138-DB3A-DE41-9B3E-3341C1855EE2}" destId="{5992AE2C-0FCD-CF49-8EC6-F6BA25B021E9}" srcOrd="9" destOrd="0" presId="urn:microsoft.com/office/officeart/2005/8/layout/cycle5"/>
    <dgm:cxn modelId="{91508E70-60A4-4148-8FDD-78021A390102}" type="presParOf" srcId="{E79E4138-DB3A-DE41-9B3E-3341C1855EE2}" destId="{6A53222C-6076-B348-841B-F4061697D133}" srcOrd="10" destOrd="0" presId="urn:microsoft.com/office/officeart/2005/8/layout/cycle5"/>
    <dgm:cxn modelId="{EC7A01FA-87AD-ED41-B6B3-5C695379F603}" type="presParOf" srcId="{E79E4138-DB3A-DE41-9B3E-3341C1855EE2}" destId="{9B8B1EF4-ABE9-BD43-8D87-29BE955DE02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BF58C-D198-9B4E-BC0E-D32176DD6B3A}">
      <dsp:nvSpPr>
        <dsp:cNvPr id="0" name=""/>
        <dsp:cNvSpPr/>
      </dsp:nvSpPr>
      <dsp:spPr>
        <a:xfrm>
          <a:off x="1215232" y="10165"/>
          <a:ext cx="1023937" cy="6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Develop</a:t>
          </a:r>
          <a:endParaRPr lang="en-US" sz="1400" kern="1200"/>
        </a:p>
      </dsp:txBody>
      <dsp:txXfrm>
        <a:off x="1247722" y="42655"/>
        <a:ext cx="958957" cy="600579"/>
      </dsp:txXfrm>
    </dsp:sp>
    <dsp:sp modelId="{1C41C4EA-D04D-5B40-A8E8-1FD90A74D950}">
      <dsp:nvSpPr>
        <dsp:cNvPr id="0" name=""/>
        <dsp:cNvSpPr/>
      </dsp:nvSpPr>
      <dsp:spPr>
        <a:xfrm>
          <a:off x="652122" y="346054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1732685" y="200468"/>
              </a:moveTo>
              <a:arcTo wR="1099668" hR="1099668" stAng="18308682" swAng="1660995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51E9-C2BE-A14A-8B0F-37A89F3F22F2}">
      <dsp:nvSpPr>
        <dsp:cNvPr id="0" name=""/>
        <dsp:cNvSpPr/>
      </dsp:nvSpPr>
      <dsp:spPr>
        <a:xfrm>
          <a:off x="2335219" y="1099780"/>
          <a:ext cx="1023937" cy="6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Submit Patch</a:t>
          </a:r>
          <a:endParaRPr lang="en-US" sz="1400" kern="1200"/>
        </a:p>
      </dsp:txBody>
      <dsp:txXfrm>
        <a:off x="2367709" y="1132270"/>
        <a:ext cx="958957" cy="600579"/>
      </dsp:txXfrm>
    </dsp:sp>
    <dsp:sp modelId="{FA38CD2F-5F99-0246-8381-9BD74DAC485F}">
      <dsp:nvSpPr>
        <dsp:cNvPr id="0" name=""/>
        <dsp:cNvSpPr/>
      </dsp:nvSpPr>
      <dsp:spPr>
        <a:xfrm>
          <a:off x="647851" y="332891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2085348" y="1587217"/>
              </a:moveTo>
              <a:arcTo wR="1099668" hR="1099668" stAng="1579109" swAng="1633864"/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B45F-B4ED-3843-A055-94F9CC76F845}">
      <dsp:nvSpPr>
        <dsp:cNvPr id="0" name=""/>
        <dsp:cNvSpPr/>
      </dsp:nvSpPr>
      <dsp:spPr>
        <a:xfrm>
          <a:off x="1235551" y="2199448"/>
          <a:ext cx="1023937" cy="6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Automated Testing</a:t>
          </a:r>
          <a:endParaRPr lang="en-US" sz="1400" kern="1200"/>
        </a:p>
      </dsp:txBody>
      <dsp:txXfrm>
        <a:off x="1268041" y="2231938"/>
        <a:ext cx="958957" cy="600579"/>
      </dsp:txXfrm>
    </dsp:sp>
    <dsp:sp modelId="{75F328A0-A610-3C4A-A3C8-DA666C687D75}">
      <dsp:nvSpPr>
        <dsp:cNvPr id="0" name=""/>
        <dsp:cNvSpPr/>
      </dsp:nvSpPr>
      <dsp:spPr>
        <a:xfrm>
          <a:off x="647851" y="332891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446325" y="1984209"/>
              </a:moveTo>
              <a:arcTo wR="1099668" hR="1099668" stAng="7587027" swAng="1633864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2AE2C-0FCD-CF49-8EC6-F6BA25B021E9}">
      <dsp:nvSpPr>
        <dsp:cNvPr id="0" name=""/>
        <dsp:cNvSpPr/>
      </dsp:nvSpPr>
      <dsp:spPr>
        <a:xfrm>
          <a:off x="135882" y="1099780"/>
          <a:ext cx="1023937" cy="665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Deploy</a:t>
          </a:r>
          <a:endParaRPr lang="en-US" sz="1400" kern="1200"/>
        </a:p>
      </dsp:txBody>
      <dsp:txXfrm>
        <a:off x="168372" y="1132270"/>
        <a:ext cx="958957" cy="600579"/>
      </dsp:txXfrm>
    </dsp:sp>
    <dsp:sp modelId="{9B8B1EF4-ABE9-BD43-8D87-29BE955DE02D}">
      <dsp:nvSpPr>
        <dsp:cNvPr id="0" name=""/>
        <dsp:cNvSpPr/>
      </dsp:nvSpPr>
      <dsp:spPr>
        <a:xfrm>
          <a:off x="643388" y="346635"/>
          <a:ext cx="2199336" cy="2199336"/>
        </a:xfrm>
        <a:custGeom>
          <a:avLst/>
          <a:gdLst/>
          <a:ahLst/>
          <a:cxnLst/>
          <a:rect l="0" t="0" r="0" b="0"/>
          <a:pathLst>
            <a:path>
              <a:moveTo>
                <a:pt x="117754" y="604577"/>
              </a:moveTo>
              <a:arcTo wR="1099668" hR="1099668" stAng="12405462" swAng="1570081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A86C5-F2F3-E144-9D38-EB94F78A36D7}" type="datetimeFigureOut">
              <a:t>09/02/2017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DF23-C5F5-6240-8989-7B04AD3C69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1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ECB0-0535-6C47-84D6-92FA3FC80655}" type="slidenum">
              <a:rPr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6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4DF23-C5F5-6240-8989-7B04AD3C6904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241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42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8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76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4DF23-C5F5-6240-8989-7B04AD3C6904}" type="slidenum">
              <a:rPr lang="uk-UA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67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4DF23-C5F5-6240-8989-7B04AD3C6904}" type="slidenum">
              <a:rPr lang="uk-UA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48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Relationship Id="rId3" Type="http://schemas.openxmlformats.org/officeDocument/2006/relationships/image" Target="../media/image13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jpeg"/><Relationship Id="rId3" Type="http://schemas.openxmlformats.org/officeDocument/2006/relationships/image" Target="../media/image1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jpeg"/><Relationship Id="rId3" Type="http://schemas.openxmlformats.org/officeDocument/2006/relationships/image" Target="../media/image13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jpeg"/><Relationship Id="rId3" Type="http://schemas.openxmlformats.org/officeDocument/2006/relationships/image" Target="../media/image15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5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490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3321" y="2130426"/>
            <a:ext cx="9048428" cy="239272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4961" y="4523155"/>
            <a:ext cx="9064699" cy="11156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27050"/>
            <a:ext cx="4991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15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2078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03321" y="2130426"/>
            <a:ext cx="9048428" cy="2392729"/>
          </a:xfrm>
        </p:spPr>
        <p:txBody>
          <a:bodyPr/>
          <a:lstStyle>
            <a:lvl1pPr algn="l">
              <a:defRPr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624961" y="4523155"/>
            <a:ext cx="9064699" cy="111564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74663"/>
            <a:ext cx="4991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5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DDDEDD">
                    <a:lumMod val="50000"/>
                  </a:srgbClr>
                </a:solidFill>
              </a:rPr>
              <a:t>December 2015</a:t>
            </a:r>
            <a:endParaRPr lang="en-US" dirty="0">
              <a:solidFill>
                <a:srgbClr val="DDDEDD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C8E1A-A953-FA40-9E8D-D790E7D153E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9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F_PPT_BG_inner-all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 sz="3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10 December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DRAFT - Linux Foundation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600" y="6126163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AB3CD-D34F-4445-A0AF-2A1241C7CED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6" y="6126162"/>
            <a:ext cx="298996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9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608" y="274638"/>
            <a:ext cx="7945793" cy="2449657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608" y="2724294"/>
            <a:ext cx="7945793" cy="3293621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44207" y="-18954"/>
            <a:ext cx="2556373" cy="2724294"/>
          </a:xfrm>
        </p:spPr>
        <p:txBody>
          <a:bodyPr>
            <a:noAutofit/>
          </a:bodyPr>
          <a:lstStyle>
            <a:lvl1pPr marL="0" indent="0" algn="r">
              <a:buNone/>
              <a:defRPr sz="175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8139A5-C30F-884C-931F-A3E4BDF1D29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46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F_PPT_BG_inner-all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36608" y="274638"/>
            <a:ext cx="7945793" cy="2449657"/>
          </a:xfrm>
        </p:spPr>
        <p:txBody>
          <a:bodyPr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36608" y="2724294"/>
            <a:ext cx="7945793" cy="3293621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44207" y="-18954"/>
            <a:ext cx="2556373" cy="2724294"/>
          </a:xfrm>
        </p:spPr>
        <p:txBody>
          <a:bodyPr>
            <a:noAutofit/>
          </a:bodyPr>
          <a:lstStyle>
            <a:lvl1pPr marL="0" indent="0" algn="r">
              <a:buNone/>
              <a:defRPr sz="17500" b="1">
                <a:solidFill>
                  <a:srgbClr val="FFFFFF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10 December 2014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DRAFT - Linux Foundation Confidential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896600" y="6126163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BA245-FF64-7E4F-8202-A4A69542DF4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6" y="6126162"/>
            <a:ext cx="298996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70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F_PPT_BG_gradient-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4600" y="6126163"/>
            <a:ext cx="1447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DD7446-D1C0-904D-9130-84DAAB30706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6" y="6126162"/>
            <a:ext cx="298996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22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F_PPT_BG_gradient-gra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5242" y="274638"/>
            <a:ext cx="10647159" cy="1143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35242" y="1600201"/>
            <a:ext cx="10647159" cy="4417714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0F7B2-A6F4-0147-B3D5-B69DC146821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3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42900" indent="-342900">
              <a:buSzPct val="80000"/>
              <a:buFont typeface="Wingdings" charset="2"/>
              <a:buChar char="§"/>
              <a:defRPr>
                <a:solidFill>
                  <a:srgbClr val="404040"/>
                </a:solidFill>
              </a:defRPr>
            </a:lvl1pPr>
            <a:lvl2pPr marL="742950" indent="-28575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2pPr>
            <a:lvl3pPr marL="11430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3pPr>
            <a:lvl4pPr marL="16002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2057400" indent="-228600">
              <a:buSzPct val="80000"/>
              <a:buFont typeface="Wingdings" charset="2"/>
              <a:buChar char="§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718" y="274638"/>
            <a:ext cx="9824683" cy="11430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41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58503-DF3C-494B-8C14-484591AE579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520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69B97-F59E-A842-9C9E-9738B36A88E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1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 December 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2EFC9-F88C-D448-AF85-F2050D1A464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69" y="6111875"/>
            <a:ext cx="2897004" cy="3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7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306272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708" y="1339747"/>
            <a:ext cx="5496567" cy="498485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000"/>
              </a:spcBef>
              <a:defRPr sz="2200">
                <a:solidFill>
                  <a:srgbClr val="0E243E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1000"/>
              </a:spcBef>
              <a:defRPr sz="1700">
                <a:solidFill>
                  <a:srgbClr val="0E243E"/>
                </a:solidFill>
                <a:latin typeface="+mj-lt"/>
              </a:defRPr>
            </a:lvl2pPr>
            <a:lvl3pPr>
              <a:spcBef>
                <a:spcPts val="1000"/>
              </a:spcBef>
              <a:defRPr sz="1400">
                <a:solidFill>
                  <a:srgbClr val="0E243E"/>
                </a:solidFill>
                <a:latin typeface="+mj-lt"/>
              </a:defRPr>
            </a:lvl3pPr>
            <a:lvl4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4pPr>
            <a:lvl5pPr>
              <a:spcBef>
                <a:spcPts val="1000"/>
              </a:spcBef>
              <a:defRPr sz="1300">
                <a:solidFill>
                  <a:srgbClr val="0E243E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6268" y="381003"/>
            <a:ext cx="11451815" cy="889415"/>
          </a:xfrm>
          <a:prstGeom prst="rect">
            <a:avLst/>
          </a:prstGeom>
        </p:spPr>
        <p:txBody>
          <a:bodyPr vert="horz" lIns="106676" tIns="53338" rIns="99056" bIns="53338" rtlCol="0" anchor="b" anchorCtr="0">
            <a:noAutofit/>
          </a:bodyPr>
          <a:lstStyle>
            <a:lvl1pPr algn="l" defTabSz="7619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00" b="0" kern="1200" spc="0" baseline="0" dirty="0">
                <a:gradFill>
                  <a:gsLst>
                    <a:gs pos="0">
                      <a:srgbClr val="00A5C7"/>
                    </a:gs>
                    <a:gs pos="44000">
                      <a:srgbClr val="00B0F0"/>
                    </a:gs>
                    <a:gs pos="100000">
                      <a:srgbClr val="00519A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47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994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3" y="5961867"/>
            <a:ext cx="824292" cy="82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435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600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2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7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843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079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418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15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353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d.io mast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379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6933"/>
            </a:lvl1pPr>
            <a:lvl2pPr lvl="1" algn="ctr">
              <a:spcBef>
                <a:spcPts val="0"/>
              </a:spcBef>
              <a:buSzPct val="100000"/>
              <a:defRPr sz="6933"/>
            </a:lvl2pPr>
            <a:lvl3pPr lvl="2" algn="ctr">
              <a:spcBef>
                <a:spcPts val="0"/>
              </a:spcBef>
              <a:buSzPct val="100000"/>
              <a:defRPr sz="6933"/>
            </a:lvl3pPr>
            <a:lvl4pPr lvl="3" algn="ctr">
              <a:spcBef>
                <a:spcPts val="0"/>
              </a:spcBef>
              <a:buSzPct val="100000"/>
              <a:defRPr sz="6933"/>
            </a:lvl4pPr>
            <a:lvl5pPr lvl="4" algn="ctr">
              <a:spcBef>
                <a:spcPts val="0"/>
              </a:spcBef>
              <a:buSzPct val="100000"/>
              <a:defRPr sz="6933"/>
            </a:lvl5pPr>
            <a:lvl6pPr lvl="5" algn="ctr">
              <a:spcBef>
                <a:spcPts val="0"/>
              </a:spcBef>
              <a:buSzPct val="100000"/>
              <a:defRPr sz="6933"/>
            </a:lvl6pPr>
            <a:lvl7pPr lvl="6" algn="ctr">
              <a:spcBef>
                <a:spcPts val="0"/>
              </a:spcBef>
              <a:buSzPct val="100000"/>
              <a:defRPr sz="6933"/>
            </a:lvl7pPr>
            <a:lvl8pPr lvl="7" algn="ctr">
              <a:spcBef>
                <a:spcPts val="0"/>
              </a:spcBef>
              <a:buSzPct val="100000"/>
              <a:defRPr sz="6933"/>
            </a:lvl8pPr>
            <a:lvl9pPr lvl="8" algn="ctr">
              <a:spcBef>
                <a:spcPts val="0"/>
              </a:spcBef>
              <a:buSzPct val="100000"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33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3" y="5961867"/>
            <a:ext cx="824292" cy="82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306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69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66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45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05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336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48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1867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16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10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d.io mast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0949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188.4.40\E Drive\New brand photo\AR7534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499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10845421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0"/>
                </a:schemeClr>
              </a:gs>
              <a:gs pos="79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-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0" y="432000"/>
            <a:ext cx="1266128" cy="7802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96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188.4.40\E Drive\New brand photo\AR71018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51579" y="0"/>
            <a:ext cx="89404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" y="1"/>
            <a:ext cx="10502900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0"/>
                </a:schemeClr>
              </a:gs>
              <a:gs pos="68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10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0" y="432000"/>
            <a:ext cx="1266128" cy="7802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6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795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0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64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463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188.4.40\E Drive\New brand photo\AR7534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499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66000"/>
                </a:scheme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lum brigh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18" y="2190751"/>
            <a:ext cx="1167976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9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0271" y="988588"/>
            <a:ext cx="11397247" cy="328221"/>
          </a:xfrm>
          <a:prstGeom prst="rect">
            <a:avLst/>
          </a:prstGeom>
        </p:spPr>
        <p:txBody>
          <a:bodyPr lIns="68580" tIns="34291" rIns="68580" bIns="34291"/>
          <a:lstStyle>
            <a:lvl1pPr marL="0" marR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467" baseline="0">
                <a:solidFill>
                  <a:srgbClr val="70A4DE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/>
            </a:pPr>
            <a:endParaRPr lang="en-US" sz="1600" dirty="0" smtClean="0">
              <a:solidFill>
                <a:srgbClr val="333333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287" y="241252"/>
            <a:ext cx="11441231" cy="838200"/>
          </a:xfrm>
          <a:prstGeom prst="rect">
            <a:avLst/>
          </a:prstGeom>
        </p:spPr>
        <p:txBody>
          <a:bodyPr anchor="b"/>
          <a:lstStyle>
            <a:lvl1pPr algn="l" defTabSz="9143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</a:lstStyle>
          <a:p>
            <a:pPr lvl="0" algn="l" defTabSz="9121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271" y="988588"/>
            <a:ext cx="11393900" cy="328221"/>
          </a:xfrm>
          <a:prstGeom prst="rect">
            <a:avLst/>
          </a:prstGeom>
        </p:spPr>
        <p:txBody>
          <a:bodyPr lIns="68580" tIns="34291" rIns="68580" bIns="34291"/>
          <a:lstStyle>
            <a:lvl1pPr marL="0" marR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467" baseline="0">
                <a:solidFill>
                  <a:srgbClr val="70A4DE"/>
                </a:solidFill>
                <a:latin typeface="+mn-lt"/>
              </a:defRPr>
            </a:lvl1pPr>
          </a:lstStyle>
          <a:p>
            <a:pPr marL="0" marR="0" lvl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/>
            </a:pPr>
            <a:r>
              <a:rPr lang="en-US" sz="16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Subhead Goes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287" y="241252"/>
            <a:ext cx="11441231" cy="838200"/>
          </a:xfrm>
          <a:prstGeom prst="rect">
            <a:avLst/>
          </a:prstGeom>
        </p:spPr>
        <p:txBody>
          <a:bodyPr anchor="b"/>
          <a:lstStyle>
            <a:lvl1pPr algn="l" defTabSz="9143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</a:lstStyle>
          <a:p>
            <a:pPr lvl="0" algn="l" defTabSz="9121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8397" y="1505232"/>
            <a:ext cx="11405771" cy="4794992"/>
          </a:xfrm>
          <a:prstGeom prst="rect">
            <a:avLst/>
          </a:prstGeom>
        </p:spPr>
        <p:txBody>
          <a:bodyPr lIns="68580" tIns="34291" rIns="68580" bIns="34291">
            <a:noAutofit/>
          </a:bodyPr>
          <a:lstStyle>
            <a:lvl1pPr marL="228588" indent="-228588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67">
                <a:solidFill>
                  <a:srgbClr val="000000"/>
                </a:solidFill>
                <a:latin typeface="+mj-lt"/>
              </a:defRPr>
            </a:lvl1pPr>
            <a:lvl2pPr marL="583191" indent="-212395">
              <a:lnSpc>
                <a:spcPct val="95000"/>
              </a:lnSpc>
              <a:spcBef>
                <a:spcPts val="667"/>
              </a:spcBef>
              <a:buClrTx/>
              <a:buSzPct val="90000"/>
              <a:buFont typeface="Arial"/>
              <a:buChar char="•"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856785" indent="-248396">
              <a:spcBef>
                <a:spcPts val="667"/>
              </a:spcBef>
              <a:buFont typeface="Lucida Grande"/>
              <a:buChar char="–"/>
              <a:defRPr sz="1467">
                <a:solidFill>
                  <a:schemeClr val="tx1"/>
                </a:solidFill>
                <a:latin typeface="+mj-lt"/>
              </a:defRPr>
            </a:lvl3pPr>
            <a:lvl4pPr marL="1119581" indent="-212395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tx1"/>
                </a:solidFill>
                <a:latin typeface="+mj-lt"/>
              </a:defRPr>
            </a:lvl4pPr>
            <a:lvl5pPr marL="1339177" indent="-176396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fld id="{88D94497-3242-3A49-A071-CFC664465B92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 defTabSz="609433"/>
              <a:t>2/9/17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fld id="{D640F397-99AA-6A46-A0B2-7130B8C63947}" type="slidenum">
              <a:rPr lang="en-GB" smtClean="0">
                <a:solidFill>
                  <a:srgbClr val="000000"/>
                </a:solidFill>
                <a:latin typeface="CiscoSansTT Light"/>
              </a:rPr>
              <a:pPr defTabSz="609433"/>
              <a:t>‹#›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40964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ltGray">
          <a:xfrm>
            <a:off x="7711275" y="6463546"/>
            <a:ext cx="36923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14368">
              <a:defRPr/>
            </a:pPr>
            <a:r>
              <a:rPr lang="en-US" sz="800" dirty="0">
                <a:solidFill>
                  <a:srgbClr val="FFFFFF">
                    <a:lumMod val="50000"/>
                    <a:alpha val="50000"/>
                  </a:srgbClr>
                </a:solidFill>
                <a:latin typeface="CiscoSans"/>
                <a:cs typeface="CiscoSans"/>
              </a:rPr>
              <a:t>© 2016 Cisco Systems,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6168450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914639" y="892652"/>
            <a:ext cx="10061020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4000" cap="all">
                <a:solidFill>
                  <a:srgbClr val="25C6DD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46872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ltGray">
          <a:xfrm>
            <a:off x="7711275" y="6463546"/>
            <a:ext cx="36923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14368">
              <a:defRPr/>
            </a:pPr>
            <a:r>
              <a:rPr lang="en-US" sz="800" dirty="0">
                <a:solidFill>
                  <a:srgbClr val="FFFFFF">
                    <a:lumMod val="50000"/>
                    <a:alpha val="50000"/>
                  </a:srgbClr>
                </a:solidFill>
                <a:latin typeface="CiscoSans"/>
                <a:cs typeface="CiscoSans"/>
              </a:rPr>
              <a:t>© 2016 Cisco Systems,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06564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ltGray">
          <a:xfrm>
            <a:off x="7711275" y="6463546"/>
            <a:ext cx="36923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14368">
              <a:defRPr/>
            </a:pPr>
            <a:r>
              <a:rPr lang="en-US" sz="800" dirty="0">
                <a:solidFill>
                  <a:srgbClr val="FFFFFF">
                    <a:lumMod val="50000"/>
                    <a:alpha val="50000"/>
                  </a:srgbClr>
                </a:solidFill>
                <a:latin typeface="CiscoSans"/>
                <a:cs typeface="CiscoSans"/>
              </a:rPr>
              <a:t>© 2016 Cisco Systems, Inc. All rights reserved.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914640" y="892652"/>
            <a:ext cx="9509456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4000" cap="all">
                <a:solidFill>
                  <a:srgbClr val="25C6DD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51134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ltGray">
          <a:xfrm>
            <a:off x="7711275" y="6463546"/>
            <a:ext cx="36923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r" defTabSz="814368">
              <a:defRPr/>
            </a:pPr>
            <a:r>
              <a:rPr lang="en-US" sz="800" dirty="0">
                <a:solidFill>
                  <a:srgbClr val="FFFFFF">
                    <a:lumMod val="50000"/>
                    <a:alpha val="50000"/>
                  </a:srgbClr>
                </a:solidFill>
                <a:latin typeface="CiscoSans"/>
                <a:cs typeface="CiscoSans"/>
              </a:rPr>
              <a:t>© 2016 Cisco Systems, Inc.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08111" y="1779906"/>
            <a:ext cx="9167547" cy="388706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80981" indent="-280981">
              <a:buClr>
                <a:srgbClr val="25C6DD"/>
              </a:buClr>
              <a:buSzPct val="100000"/>
              <a:defRPr sz="2800" b="0" i="0" cap="none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912791" indent="0">
              <a:defRPr/>
            </a:lvl2pPr>
            <a:lvl3pPr marL="1371566" indent="-1588" defTabSz="914377">
              <a:defRPr/>
            </a:lvl3pPr>
            <a:lvl4pPr marL="1830342" indent="0">
              <a:defRPr/>
            </a:lvl4pPr>
            <a:lvl5pPr marL="2744719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639" y="892652"/>
            <a:ext cx="10061020" cy="49244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4000" cap="all">
                <a:solidFill>
                  <a:srgbClr val="25C6DD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38624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386769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07038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0.188.4.40\E Drive\New brand photo\AR7534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499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1"/>
            <a:ext cx="10845421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0"/>
                </a:schemeClr>
              </a:gs>
              <a:gs pos="79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-24000" contrast="-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0" y="432000"/>
            <a:ext cx="1266128" cy="7802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0.188.4.40\E Drive\New brand photo\AR71018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251579" y="0"/>
            <a:ext cx="894042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1" y="1"/>
            <a:ext cx="10502900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0"/>
                </a:schemeClr>
              </a:gs>
              <a:gs pos="68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3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black.ai"/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00" y="432000"/>
            <a:ext cx="1266128" cy="7802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4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10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screen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3186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72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197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952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188.4.40\E Drive\New brand photo\AR7534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0499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417">
                <a:schemeClr val="bg1">
                  <a:alpha val="66000"/>
                </a:schemeClr>
              </a:gs>
              <a:gs pos="87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IN" sz="2400" dirty="0" smtClean="0">
              <a:solidFill>
                <a:srgbClr val="FFFFFF"/>
              </a:solidFill>
            </a:endParaRPr>
          </a:p>
        </p:txBody>
      </p:sp>
      <p:pic>
        <p:nvPicPr>
          <p:cNvPr id="3" name="Picture 6" descr="pref_1-line_logo+tagline-rt-white-CMYK.ai"/>
          <p:cNvPicPr>
            <a:picLocks noChangeAspect="1"/>
          </p:cNvPicPr>
          <p:nvPr/>
        </p:nvPicPr>
        <p:blipFill>
          <a:blip r:embed="rId3">
            <a:lum brigh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18" y="2190751"/>
            <a:ext cx="1167976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5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0271" y="988588"/>
            <a:ext cx="11397247" cy="328221"/>
          </a:xfrm>
          <a:prstGeom prst="rect">
            <a:avLst/>
          </a:prstGeom>
        </p:spPr>
        <p:txBody>
          <a:bodyPr lIns="68580" tIns="34291" rIns="68580" bIns="34291"/>
          <a:lstStyle>
            <a:lvl1pPr marL="0" marR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467" baseline="0">
                <a:solidFill>
                  <a:srgbClr val="70A4DE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/>
            </a:pPr>
            <a:endParaRPr lang="en-US" sz="1600" dirty="0" smtClean="0">
              <a:solidFill>
                <a:srgbClr val="333333"/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287" y="241252"/>
            <a:ext cx="11441231" cy="838200"/>
          </a:xfrm>
          <a:prstGeom prst="rect">
            <a:avLst/>
          </a:prstGeom>
        </p:spPr>
        <p:txBody>
          <a:bodyPr anchor="b"/>
          <a:lstStyle>
            <a:lvl1pPr algn="l" defTabSz="9143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</a:lstStyle>
          <a:p>
            <a:pPr lvl="0" algn="l" defTabSz="9121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0271" y="988588"/>
            <a:ext cx="11393900" cy="328221"/>
          </a:xfrm>
          <a:prstGeom prst="rect">
            <a:avLst/>
          </a:prstGeom>
        </p:spPr>
        <p:txBody>
          <a:bodyPr lIns="68580" tIns="34291" rIns="68580" bIns="34291"/>
          <a:lstStyle>
            <a:lvl1pPr marL="0" marR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 sz="1467" baseline="0">
                <a:solidFill>
                  <a:srgbClr val="70A4DE"/>
                </a:solidFill>
                <a:latin typeface="+mn-lt"/>
              </a:defRPr>
            </a:lvl1pPr>
          </a:lstStyle>
          <a:p>
            <a:pPr marL="0" marR="0" lvl="0" indent="0" algn="l" defTabSz="914346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charset="2"/>
              <a:buNone/>
              <a:tabLst/>
              <a:defRPr/>
            </a:pPr>
            <a:r>
              <a:rPr lang="en-US" sz="1600" dirty="0" smtClean="0">
                <a:solidFill>
                  <a:srgbClr val="333333"/>
                </a:solidFill>
                <a:latin typeface="Helvetica Neue Light"/>
                <a:cs typeface="Helvetica Neue Light"/>
              </a:rPr>
              <a:t>Subhead Goes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6287" y="241252"/>
            <a:ext cx="11441231" cy="838200"/>
          </a:xfrm>
          <a:prstGeom prst="rect">
            <a:avLst/>
          </a:prstGeom>
        </p:spPr>
        <p:txBody>
          <a:bodyPr anchor="b"/>
          <a:lstStyle>
            <a:lvl1pPr algn="l" defTabSz="91434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676767"/>
                </a:solidFill>
                <a:latin typeface="+mj-lt"/>
                <a:ea typeface="ＭＳ Ｐゴシック" charset="0"/>
                <a:cs typeface="CiscoSans"/>
              </a:defRPr>
            </a:lvl1pPr>
          </a:lstStyle>
          <a:p>
            <a:pPr lvl="0" algn="l" defTabSz="912147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8397" y="1505232"/>
            <a:ext cx="11405771" cy="4794992"/>
          </a:xfrm>
          <a:prstGeom prst="rect">
            <a:avLst/>
          </a:prstGeom>
        </p:spPr>
        <p:txBody>
          <a:bodyPr lIns="68580" tIns="34291" rIns="68580" bIns="34291">
            <a:noAutofit/>
          </a:bodyPr>
          <a:lstStyle>
            <a:lvl1pPr marL="228588" indent="-228588">
              <a:lnSpc>
                <a:spcPct val="95000"/>
              </a:lnSpc>
              <a:spcBef>
                <a:spcPts val="1200"/>
              </a:spcBef>
              <a:buFont typeface="Wingdings" charset="2"/>
              <a:buChar char="§"/>
              <a:defRPr sz="1867">
                <a:solidFill>
                  <a:srgbClr val="000000"/>
                </a:solidFill>
                <a:latin typeface="+mj-lt"/>
              </a:defRPr>
            </a:lvl1pPr>
            <a:lvl2pPr marL="583191" indent="-212395">
              <a:lnSpc>
                <a:spcPct val="95000"/>
              </a:lnSpc>
              <a:spcBef>
                <a:spcPts val="667"/>
              </a:spcBef>
              <a:buClrTx/>
              <a:buSzPct val="90000"/>
              <a:buFont typeface="Arial"/>
              <a:buChar char="•"/>
              <a:defRPr lang="en-US" sz="16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856785" indent="-248396">
              <a:spcBef>
                <a:spcPts val="667"/>
              </a:spcBef>
              <a:buFont typeface="Lucida Grande"/>
              <a:buChar char="–"/>
              <a:defRPr sz="1467">
                <a:solidFill>
                  <a:schemeClr val="tx1"/>
                </a:solidFill>
                <a:latin typeface="+mj-lt"/>
              </a:defRPr>
            </a:lvl3pPr>
            <a:lvl4pPr marL="1119581" indent="-212395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tx1"/>
                </a:solidFill>
                <a:latin typeface="+mj-lt"/>
              </a:defRPr>
            </a:lvl4pPr>
            <a:lvl5pPr marL="1339177" indent="-176396">
              <a:spcBef>
                <a:spcPts val="667"/>
              </a:spcBef>
              <a:buFont typeface="Lucida Grande"/>
              <a:buChar char="–"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223"/>
            <a:fld id="{FE7A1D49-657F-6141-B425-A12DA291AB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223"/>
              <a:t>2/9/17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223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223"/>
            <a:fld id="{D1403393-986D-8B4C-998B-9E5AB47124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22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514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fld id="{88D94497-3242-3A49-A071-CFC664465B92}" type="datetimeFigureOut">
              <a:rPr lang="en-US" smtClean="0">
                <a:solidFill>
                  <a:srgbClr val="000000"/>
                </a:solidFill>
                <a:latin typeface="CiscoSansTT Light"/>
              </a:rPr>
              <a:pPr defTabSz="609433"/>
              <a:t>2/9/17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endParaRPr lang="en-GB">
              <a:solidFill>
                <a:srgbClr val="000000"/>
              </a:solidFill>
              <a:latin typeface="CiscoSansTT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lIns="91428" tIns="45714" rIns="91428" bIns="45714"/>
          <a:lstStyle/>
          <a:p>
            <a:pPr defTabSz="609433"/>
            <a:fld id="{D640F397-99AA-6A46-A0B2-7130B8C63947}" type="slidenum">
              <a:rPr lang="en-GB" smtClean="0">
                <a:solidFill>
                  <a:srgbClr val="000000"/>
                </a:solidFill>
                <a:latin typeface="CiscoSansTT Light"/>
              </a:rPr>
              <a:pPr defTabSz="609433"/>
              <a:t>‹#›</a:t>
            </a:fld>
            <a:endParaRPr lang="en-GB">
              <a:solidFill>
                <a:srgbClr val="000000"/>
              </a:solidFill>
              <a:latin typeface="CiscoSansTT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8169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46322" y="404085"/>
            <a:ext cx="11546635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3333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7276" y="1666619"/>
            <a:ext cx="5559509" cy="4354712"/>
          </a:xfrm>
          <a:prstGeom prst="rect">
            <a:avLst/>
          </a:prstGeom>
        </p:spPr>
        <p:txBody>
          <a:bodyPr lIns="91400" tIns="45700" rIns="91400" bIns="45700">
            <a:noAutofit/>
          </a:bodyPr>
          <a:lstStyle>
            <a:lvl1pPr marL="304672" indent="-22850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31" indent="-28773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832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332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828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87992" y="1666619"/>
            <a:ext cx="5559509" cy="4354712"/>
          </a:xfrm>
          <a:prstGeom prst="rect">
            <a:avLst/>
          </a:prstGeom>
        </p:spPr>
        <p:txBody>
          <a:bodyPr lIns="91400" tIns="45700" rIns="91400" bIns="45700">
            <a:noAutofit/>
          </a:bodyPr>
          <a:lstStyle>
            <a:lvl1pPr marL="304672" indent="-22850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31" indent="-28773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832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332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828" indent="-228501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91929"/>
            <a:ext cx="11350752" cy="1020576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51433" y="6631083"/>
            <a:ext cx="489137" cy="252317"/>
          </a:xfrm>
          <a:prstGeom prst="rect">
            <a:avLst/>
          </a:prstGeom>
        </p:spPr>
        <p:txBody>
          <a:bodyPr/>
          <a:lstStyle/>
          <a:p>
            <a:pPr defTabSz="68578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sym typeface="Arial" pitchFamily="34" charset="0"/>
              </a:rPr>
              <a:pPr defTabSz="685783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sym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0" y="1437216"/>
            <a:ext cx="542544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331712" y="1437218"/>
            <a:ext cx="5425440" cy="45656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2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theme" Target="../theme/theme3.xml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BC9F-2FC7-BD44-9EE2-204D86B6BE66}" type="datetimeFigureOut">
              <a:t>09/02/2017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E54E-DAB4-0A40-8725-0C9E52B598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35038" y="274638"/>
            <a:ext cx="10647362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5038" y="1600200"/>
            <a:ext cx="10647362" cy="4418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76872" y="6111875"/>
            <a:ext cx="161972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ＭＳ Ｐゴシック" charset="0"/>
              </a:rPr>
              <a:t>10 December 2014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118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 - Linux Foundation Confidential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111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64CC9EA-8978-C147-A2CE-50A158C9AE0B}" type="slidenum">
              <a:rPr lang="en-US"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estrial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US" sz="1333" ker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pPr algn="r"/>
              <a:t>‹#›</a:t>
            </a:fld>
            <a:endParaRPr lang="en-US" sz="1333" kern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5821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1174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estrial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US" sz="1333" kern="0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pPr algn="r"/>
              <a:t>‹#›</a:t>
            </a:fld>
            <a:endParaRPr lang="en-US" sz="1333" kern="0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6932" y="5961867"/>
            <a:ext cx="824400" cy="8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666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16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1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3600" kern="120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189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377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566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754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28594" indent="-228594" algn="l" rtl="0" eaLnBrk="0" fontAlgn="base" hangingPunct="0">
        <a:lnSpc>
          <a:spcPct val="95000"/>
        </a:lnSpc>
        <a:spcBef>
          <a:spcPts val="1439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rgbClr val="546568"/>
          </a:solidFill>
          <a:latin typeface="+mj-lt"/>
          <a:ea typeface="ＭＳ Ｐゴシック" charset="0"/>
          <a:cs typeface="ＭＳ Ｐゴシック" charset="0"/>
        </a:defRPr>
      </a:lvl1pPr>
      <a:lvl2pPr marL="406390" indent="50799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Clr>
          <a:schemeClr val="tx2"/>
        </a:buClr>
        <a:defRPr lang="en-US" kern="1200" dirty="0">
          <a:solidFill>
            <a:srgbClr val="546568"/>
          </a:solidFill>
          <a:latin typeface="+mj-lt"/>
          <a:ea typeface="ＭＳ Ｐゴシック" charset="0"/>
          <a:cs typeface="+mn-cs"/>
        </a:defRPr>
      </a:lvl2pPr>
      <a:lvl3pPr marL="571486" indent="-1588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600" kern="1200" dirty="0">
          <a:solidFill>
            <a:srgbClr val="546568"/>
          </a:solidFill>
          <a:latin typeface="+mj-lt"/>
          <a:ea typeface="ＭＳ Ｐゴシック" charset="0"/>
          <a:cs typeface="+mn-cs"/>
        </a:defRPr>
      </a:lvl3pPr>
      <a:lvl4pPr marL="688957" indent="682608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ＭＳ Ｐゴシック" charset="0"/>
          <a:cs typeface="+mn-cs"/>
        </a:defRPr>
      </a:lvl4pPr>
      <a:lvl5pPr marL="801668" indent="1027088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defRPr lang="en-US" sz="1400" kern="1200" dirty="0">
          <a:solidFill>
            <a:srgbClr val="546568"/>
          </a:solidFill>
          <a:latin typeface="+mj-lt"/>
          <a:ea typeface="ＭＳ Ｐゴシック" charset="0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11354627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4ABDCABE-3F10-B64C-92F1-862014417034}" type="slidenum">
              <a:rPr lang="en-US" sz="80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ea typeface="ＭＳ Ｐゴシック" charset="0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7823344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© </a:t>
            </a:r>
            <a:r>
              <a:rPr lang="en-US" sz="8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2015 Cisco </a:t>
            </a: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and/or its affiliates. All rights reserved</a:t>
            </a:r>
            <a:r>
              <a:rPr lang="en-US" sz="800" dirty="0" smtClean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. Cisco </a:t>
            </a: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charset="0"/>
                <a:cs typeface="CiscoSans Thin"/>
              </a:rPr>
              <a:t>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3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9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s://docs.fd.io/csit/rls1701/report/vpp_performance_tests/packet_throughput_graphs/ipv4.html" TargetMode="External"/><Relationship Id="rId5" Type="http://schemas.openxmlformats.org/officeDocument/2006/relationships/hyperlink" Target="https://docs.fd.io/csit/rls1701/report/vpp_performance_tests/packet_throughput_graphs/l2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s://docs.fd.io/csit/rls1701/report/vpp_performance_tests/packet_throughput_graphs/ipv6.html" TargetMode="External"/><Relationship Id="rId5" Type="http://schemas.openxmlformats.org/officeDocument/2006/relationships/hyperlink" Target="https://docs.fd.io/csit/rls1701/report/vpp_performance_tests/packet_throughput_graphs/vm_vhost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1242" TargetMode="External"/><Relationship Id="rId4" Type="http://schemas.openxmlformats.org/officeDocument/2006/relationships/hyperlink" Target="https://tools.ietf.org/html/draft-vsperf-bmwg-vswitch-opnfv-01" TargetMode="External"/><Relationship Id="rId5" Type="http://schemas.openxmlformats.org/officeDocument/2006/relationships/hyperlink" Target="http://events.linuxfoundation.org/sites/events/files/slides/OPNFV_VSPERF_v10.pdf" TargetMode="Externa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tools.ietf.org/html/rfc254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fd.io/view/CSIT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d.io/csit/rls1701/report/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docs.fd.i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d.io/csit/rls1701/report/vpp_functional_tests/overview.html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hyperlink" Target="https://docs.fd.io/csit/rls1701/report/vpp_performance_tests/overview.html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0418" y="254186"/>
            <a:ext cx="4233332" cy="423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589813" y="3377791"/>
            <a:ext cx="8858752" cy="61555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algn="ctr">
              <a:buSzPct val="25000"/>
            </a:pPr>
            <a:r>
              <a:rPr lang="en-US" sz="3200" b="1" kern="0">
                <a:solidFill>
                  <a:srgbClr val="333333"/>
                </a:solidFill>
                <a:latin typeface="Courier New"/>
                <a:ea typeface="Courier New"/>
                <a:cs typeface="Courier New"/>
                <a:sym typeface="Courier New"/>
              </a:rPr>
              <a:t>/csit</a:t>
            </a:r>
          </a:p>
        </p:txBody>
      </p:sp>
      <p:sp>
        <p:nvSpPr>
          <p:cNvPr id="6" name="Shape 73"/>
          <p:cNvSpPr/>
          <p:nvPr/>
        </p:nvSpPr>
        <p:spPr>
          <a:xfrm>
            <a:off x="4478361" y="4991623"/>
            <a:ext cx="7450287" cy="10296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dirty="0" err="1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CSIT Readout to FD.io Board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08 February</a:t>
            </a:r>
            <a:r>
              <a:rPr lang="en-US" sz="18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2017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algn="r">
              <a:buSzPct val="25000"/>
            </a:pP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Maciek Konstantynowicz 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| Project Lead </a:t>
            </a:r>
          </a:p>
          <a:p>
            <a:pPr lvl="0" algn="r">
              <a:buSzPct val="25000"/>
            </a:pP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FD.io CSIT Project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8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1368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181" y="332656"/>
            <a:ext cx="5512312" cy="975783"/>
          </a:xfrm>
        </p:spPr>
        <p:txBody>
          <a:bodyPr>
            <a:noAutofit/>
          </a:bodyPr>
          <a:lstStyle/>
          <a:p>
            <a:r>
              <a:rPr lang="en-US" sz="3200" b="1"/>
              <a:t>FD.io collaboration works – results speak for themselves </a:t>
            </a:r>
            <a:r>
              <a:rPr lang="is-IS" sz="3200" b="1"/>
              <a:t>…</a:t>
            </a:r>
            <a:endParaRPr lang="en-US" sz="32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1848"/>
            <a:ext cx="5575986" cy="6858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6401" y="1797051"/>
            <a:ext cx="5047551" cy="4224280"/>
          </a:xfrm>
        </p:spPr>
        <p:txBody>
          <a:bodyPr/>
          <a:lstStyle/>
          <a:p>
            <a:r>
              <a:rPr lang="en-US" sz="2400"/>
              <a:t>Substantial performance improvements reported in csit rls1701 for vpp1701 release</a:t>
            </a:r>
          </a:p>
          <a:p>
            <a:pPr lvl="1"/>
            <a:r>
              <a:rPr lang="en-US" sz="1866"/>
              <a:t>L2 forwarding modes</a:t>
            </a:r>
          </a:p>
          <a:p>
            <a:pPr lvl="1"/>
            <a:r>
              <a:rPr lang="en-US" sz="1866"/>
              <a:t>VM vhost performance</a:t>
            </a:r>
          </a:p>
          <a:p>
            <a:pPr lvl="1"/>
            <a:r>
              <a:rPr lang="en-US" sz="1866"/>
              <a:t>IPv4 routed-forwarding</a:t>
            </a:r>
          </a:p>
          <a:p>
            <a:pPr lvl="1"/>
            <a:r>
              <a:rPr lang="en-US" sz="1866"/>
              <a:t>IPv6 routed-forwarding</a:t>
            </a:r>
          </a:p>
        </p:txBody>
      </p:sp>
    </p:spTree>
    <p:extLst>
      <p:ext uri="{BB962C8B-B14F-4D97-AF65-F5344CB8AC3E}">
        <p14:creationId xmlns:p14="http://schemas.microsoft.com/office/powerpoint/2010/main" val="1719928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8" y="1712327"/>
            <a:ext cx="5601234" cy="4556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577" y="1340768"/>
            <a:ext cx="5919047" cy="486916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23181" y="332656"/>
            <a:ext cx="5512312" cy="975783"/>
          </a:xfrm>
        </p:spPr>
        <p:txBody>
          <a:bodyPr>
            <a:noAutofit/>
          </a:bodyPr>
          <a:lstStyle/>
          <a:p>
            <a:r>
              <a:rPr lang="en-US" sz="3200" b="1"/>
              <a:t>FD.io collaboration works – results speak for themselves </a:t>
            </a:r>
            <a:r>
              <a:rPr lang="is-IS" sz="3200" b="1"/>
              <a:t>…</a:t>
            </a:r>
            <a:endParaRPr lang="en-US" sz="3200" b="1"/>
          </a:p>
        </p:txBody>
      </p:sp>
      <p:sp>
        <p:nvSpPr>
          <p:cNvPr id="10" name="TextBox 9"/>
          <p:cNvSpPr txBox="1"/>
          <p:nvPr/>
        </p:nvSpPr>
        <p:spPr>
          <a:xfrm>
            <a:off x="1703512" y="1496303"/>
            <a:ext cx="268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VPP L2 Ethernet Switching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5613" y="1505595"/>
            <a:ext cx="292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VPP IPv4 Routed-Forwarding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5419208" y="260648"/>
            <a:ext cx="6653455" cy="1152128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374561" indent="-298382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1pPr>
            <a:lvl2pPr marL="677176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996719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121468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8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443231" indent="-22431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Best practice environment settings and testing methodology applied by LF FD.io community.</a:t>
            </a:r>
          </a:p>
          <a:p>
            <a:r>
              <a:rPr lang="en-US" sz="1800"/>
              <a:t>Repeatible performance test results you can trust.</a:t>
            </a:r>
          </a:p>
          <a:p>
            <a:endParaRPr lang="en-US" sz="1600"/>
          </a:p>
        </p:txBody>
      </p:sp>
      <p:sp>
        <p:nvSpPr>
          <p:cNvPr id="22" name="Rectangle 21"/>
          <p:cNvSpPr/>
          <p:nvPr/>
        </p:nvSpPr>
        <p:spPr>
          <a:xfrm>
            <a:off x="6048672" y="64533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>
                <a:hlinkClick r:id="rId4"/>
              </a:rPr>
              <a:t>https://docs.fd.io/csit/rls1701/report/vpp_performance_tests/packet_throughput_graphs/ipv4.html</a:t>
            </a:r>
            <a:r>
              <a:rPr lang="en-US" sz="110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4680" y="64533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>
                <a:hlinkClick r:id="rId5"/>
              </a:rPr>
              <a:t>https://docs.fd.io/csit/rls1701/report/vpp_performance_tests/packet_throughput_graphs/l2.html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9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0" y="1556792"/>
            <a:ext cx="5702495" cy="4602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86" y="1393821"/>
            <a:ext cx="6029477" cy="4784452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23181" y="332656"/>
            <a:ext cx="5512312" cy="975783"/>
          </a:xfrm>
        </p:spPr>
        <p:txBody>
          <a:bodyPr>
            <a:noAutofit/>
          </a:bodyPr>
          <a:lstStyle/>
          <a:p>
            <a:r>
              <a:rPr lang="en-US" sz="3200" b="1"/>
              <a:t>FD.io collaboration works – results speak for themselves </a:t>
            </a:r>
            <a:r>
              <a:rPr lang="is-IS" sz="3200" b="1"/>
              <a:t>…</a:t>
            </a:r>
            <a:endParaRPr lang="en-US" sz="3200" b="1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19208" y="260648"/>
            <a:ext cx="6653455" cy="1152128"/>
          </a:xfrm>
        </p:spPr>
        <p:txBody>
          <a:bodyPr/>
          <a:lstStyle/>
          <a:p>
            <a:r>
              <a:rPr lang="en-US" sz="1800"/>
              <a:t>Best practice environment settings and testing methodology applied by LF FD.io community.</a:t>
            </a:r>
          </a:p>
          <a:p>
            <a:r>
              <a:rPr lang="en-US" sz="1800"/>
              <a:t>R</a:t>
            </a:r>
            <a:r>
              <a:rPr lang="en-US" sz="1800"/>
              <a:t>epeatible performance test results you can trust.</a:t>
            </a:r>
          </a:p>
          <a:p>
            <a:endParaRPr 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1703512" y="1484784"/>
            <a:ext cx="275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VM vhost-user Throughput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2336" y="1403484"/>
            <a:ext cx="4464496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05613" y="1484784"/>
            <a:ext cx="292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VPP IPv6 Routed-Forwarding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4696" y="645333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>
                <a:hlinkClick r:id="rId4"/>
              </a:rPr>
              <a:t>https://docs.fd.io/csit/rls1701/report/vpp_performance_tests/packet_throughput_graphs/ipv6.html</a:t>
            </a:r>
            <a:r>
              <a:rPr lang="en-US" sz="110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4680" y="6453336"/>
            <a:ext cx="6480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hlinkClick r:id="rId5"/>
              </a:rPr>
              <a:t>https://docs.fd.io/csit/rls1701/report/vpp_performance_tests/packet_throughput_graphs/vm_vhost.html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367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78660" y="788896"/>
            <a:ext cx="5694004" cy="50163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33379" indent="-457200">
              <a:buFont typeface="+mj-lt"/>
              <a:buAutoNum type="arabicPeriod" startAt="2"/>
            </a:pPr>
            <a:r>
              <a:rPr lang="en-US" sz="2000" b="1">
                <a:solidFill>
                  <a:schemeClr val="accent5"/>
                </a:solidFill>
              </a:rPr>
              <a:t>More HW for performance tests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More testbeds </a:t>
            </a:r>
            <a:r>
              <a:rPr lang="en-US" sz="1733"/>
              <a:t>to do scale and parallelize execution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Add SMT</a:t>
            </a:r>
            <a:r>
              <a:rPr lang="en-US" sz="1466" baseline="30000"/>
              <a:t>(1)</a:t>
            </a:r>
            <a:r>
              <a:rPr lang="en-US" sz="1466"/>
              <a:t>/ HT</a:t>
            </a:r>
            <a:r>
              <a:rPr lang="en-US" sz="1466" baseline="30000"/>
              <a:t>(2)</a:t>
            </a:r>
            <a:endParaRPr lang="en-US" sz="1466"/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Add multi-port multi-thread tests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More HW offload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Latest XEONs </a:t>
            </a:r>
            <a:r>
              <a:rPr lang="en-US" sz="1733"/>
              <a:t>in 1- and 2-socket servers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100GE</a:t>
            </a:r>
            <a:r>
              <a:rPr lang="en-US" sz="1733"/>
              <a:t> NICs, </a:t>
            </a:r>
            <a:r>
              <a:rPr lang="en-US" sz="1733" b="1"/>
              <a:t>SmartNICs</a:t>
            </a:r>
          </a:p>
          <a:p>
            <a:pPr marL="533379" indent="-457200">
              <a:buFont typeface="+mj-lt"/>
              <a:buAutoNum type="arabicPeriod" startAt="2"/>
            </a:pPr>
            <a:r>
              <a:rPr lang="en-US" sz="2000" b="1">
                <a:solidFill>
                  <a:schemeClr val="accent5"/>
                </a:solidFill>
              </a:rPr>
              <a:t>Focus on use cases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VPP as vSwitch, vRouter </a:t>
            </a:r>
            <a:r>
              <a:rPr lang="en-US" sz="1733"/>
              <a:t>– continue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VM vhost virtual interfaces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LXC shared-memory virtual interfaces</a:t>
            </a:r>
            <a:endParaRPr lang="en-US" sz="1466"/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VPP as NF </a:t>
            </a:r>
            <a:r>
              <a:rPr lang="en-US" sz="1733"/>
              <a:t>- new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Baremetal, VM, LXC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Atomic NF nodes - within one VPP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Service function chaining – across many VPPs</a:t>
            </a:r>
            <a:endParaRPr lang="en-US" sz="1466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>
            <a:normAutofit/>
          </a:bodyPr>
          <a:lstStyle/>
          <a:p>
            <a:r>
              <a:rPr lang="en-US"/>
              <a:t>CSIT - Where We </a:t>
            </a:r>
            <a:r>
              <a:rPr lang="en-GB"/>
              <a:t>Want To Drive It</a:t>
            </a:r>
            <a:r>
              <a:rPr lang="is-IS"/>
              <a:t>…          (1/2)</a:t>
            </a:r>
            <a:endParaRPr lang="en-US"/>
          </a:p>
        </p:txBody>
      </p:sp>
      <p:pic>
        <p:nvPicPr>
          <p:cNvPr id="4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551384" y="788896"/>
            <a:ext cx="5694004" cy="50163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20" tIns="45710" rIns="91420" bIns="45710" rtlCol="0">
            <a:noAutofit/>
          </a:bodyPr>
          <a:lstStyle>
            <a:lvl1pPr marL="374561" indent="-298382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1pPr>
            <a:lvl2pPr marL="677176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996719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121468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8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443231" indent="-22431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79" indent="-457200">
              <a:buFont typeface="+mj-lt"/>
              <a:buAutoNum type="arabicPeriod"/>
            </a:pPr>
            <a:r>
              <a:rPr lang="en-US" sz="2000" b="1">
                <a:solidFill>
                  <a:schemeClr val="accent5"/>
                </a:solidFill>
              </a:rPr>
              <a:t>System-level improvements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Goal: </a:t>
            </a:r>
            <a:r>
              <a:rPr lang="en-US" sz="1733"/>
              <a:t>Easier replicability, consumability, extensibility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Model-driven </a:t>
            </a:r>
            <a:r>
              <a:rPr lang="en-US" sz="1733"/>
              <a:t>test definitions and analytics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More telemetry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Know exactly what's happening on machines: collectd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Periodic HW system baselinining: pcm, mlc, sys_info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CPU uarch: pmu-tools, CPU jitter measurement tools</a:t>
            </a:r>
          </a:p>
          <a:p>
            <a:pPr marL="1155537" lvl="2" indent="-457200">
              <a:buFont typeface="+mj-lt"/>
              <a:buAutoNum type="romanLcPeriod"/>
            </a:pPr>
            <a:r>
              <a:rPr lang="en-US" sz="1466"/>
              <a:t>Baseline instruction/cycle efficiency: Skylake packet trace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Continue to </a:t>
            </a:r>
            <a:r>
              <a:rPr lang="en-US" sz="1733" b="1"/>
              <a:t>automate analytics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Better </a:t>
            </a:r>
            <a:r>
              <a:rPr lang="en-US" sz="1733" b="1"/>
              <a:t>exception handling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More </a:t>
            </a:r>
            <a:r>
              <a:rPr lang="en-US" sz="1733" b="1"/>
              <a:t>coding discipline </a:t>
            </a:r>
            <a:r>
              <a:rPr lang="en-US" sz="1733"/>
              <a:t>:)</a:t>
            </a:r>
            <a:endParaRPr lang="en-US" sz="1533"/>
          </a:p>
        </p:txBody>
      </p:sp>
      <p:sp>
        <p:nvSpPr>
          <p:cNvPr id="6" name="TextBox 5"/>
          <p:cNvSpPr txBox="1"/>
          <p:nvPr/>
        </p:nvSpPr>
        <p:spPr>
          <a:xfrm>
            <a:off x="6416391" y="5838363"/>
            <a:ext cx="270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(1) SMT – Simultaneous Multi-Threading</a:t>
            </a:r>
          </a:p>
          <a:p>
            <a:r>
              <a:rPr lang="en-US" sz="1200"/>
              <a:t>(2) HT – Intel Hyper-Threading</a:t>
            </a:r>
          </a:p>
        </p:txBody>
      </p:sp>
    </p:spTree>
    <p:extLst>
      <p:ext uri="{BB962C8B-B14F-4D97-AF65-F5344CB8AC3E}">
        <p14:creationId xmlns:p14="http://schemas.microsoft.com/office/powerpoint/2010/main" val="1768359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78660" y="788896"/>
            <a:ext cx="5694004" cy="50163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33379" indent="-457200">
              <a:buFont typeface="+mj-lt"/>
              <a:buAutoNum type="arabicPeriod" startAt="6"/>
            </a:pPr>
            <a:r>
              <a:rPr lang="en-US" sz="2000" b="1">
                <a:solidFill>
                  <a:schemeClr val="accent5"/>
                </a:solidFill>
              </a:rPr>
              <a:t>Providing feedback to technology stack owners: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HW CPU</a:t>
            </a:r>
            <a:r>
              <a:rPr lang="en-US" sz="1733"/>
              <a:t>: CPU technologies e.g. Intel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HW NICs</a:t>
            </a:r>
            <a:r>
              <a:rPr lang="en-US" sz="1733"/>
              <a:t>: HW offload, driver costs, ...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OS</a:t>
            </a:r>
            <a:r>
              <a:rPr lang="en-US" sz="1733"/>
              <a:t>: kernel related e.g. CFS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Virtualization</a:t>
            </a:r>
            <a:r>
              <a:rPr lang="en-US" sz="1733"/>
              <a:t>: QEMU, libvirt, ...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 b="1"/>
              <a:t>Orchestration integration</a:t>
            </a:r>
            <a:r>
              <a:rPr lang="en-US" sz="1733"/>
              <a:t>: OpenStack, ...</a:t>
            </a:r>
          </a:p>
          <a:p>
            <a:pPr marL="533379" indent="-457200">
              <a:buFont typeface="+mj-lt"/>
              <a:buAutoNum type="arabicPeriod" startAt="6"/>
            </a:pPr>
            <a:r>
              <a:rPr lang="en-US" sz="2000" b="1">
                <a:solidFill>
                  <a:schemeClr val="accent5"/>
                </a:solidFill>
              </a:rPr>
              <a:t>Asking technology stack owners for optimizations</a:t>
            </a:r>
            <a:endParaRPr lang="en-US" sz="1733" b="1">
              <a:solidFill>
                <a:schemeClr val="accent5"/>
              </a:solidFill>
            </a:endParaRPr>
          </a:p>
        </p:txBody>
      </p:sp>
      <p:pic>
        <p:nvPicPr>
          <p:cNvPr id="4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551384" y="788896"/>
            <a:ext cx="5694004" cy="50163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20" tIns="45710" rIns="91420" bIns="45710" rtlCol="0">
            <a:noAutofit/>
          </a:bodyPr>
          <a:lstStyle>
            <a:lvl1pPr marL="374561" indent="-298382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1pPr>
            <a:lvl2pPr marL="677176" indent="-287799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2pPr>
            <a:lvl3pPr marL="996719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2133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3pPr>
            <a:lvl4pPr marL="1214683" indent="-22854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867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4pPr>
            <a:lvl5pPr marL="1443231" indent="-22431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+mn-ea"/>
                <a:cs typeface="CiscoSans ExtraLight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Providing feedback to other LF projects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FD.io VPP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FD.io Honeycomb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DPDK</a:t>
            </a:r>
          </a:p>
          <a:p>
            <a:pPr marL="835994" lvl="1" indent="-457200">
              <a:buFont typeface="+mj-lt"/>
              <a:buAutoNum type="alphaLcPeriod"/>
            </a:pPr>
            <a:r>
              <a:rPr lang="en-US" sz="1733"/>
              <a:t>OPNFV</a:t>
            </a:r>
            <a:endParaRPr lang="en-US" sz="1733"/>
          </a:p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Making Test-Verified Use Recommendations for FD.io</a:t>
            </a:r>
            <a:endParaRPr lang="en-US" sz="1266" b="1">
              <a:solidFill>
                <a:schemeClr val="accent5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>
            <a:normAutofit/>
          </a:bodyPr>
          <a:lstStyle/>
          <a:p>
            <a:r>
              <a:rPr lang="en-US"/>
              <a:t>CSIT - Where We </a:t>
            </a:r>
            <a:r>
              <a:rPr lang="en-GB"/>
              <a:t>Want To Drive It</a:t>
            </a:r>
            <a:r>
              <a:rPr lang="is-IS"/>
              <a:t>…          (2/2)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3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4F81BD"/>
              </a:buClr>
              <a:buSzPct val="100000"/>
            </a:pPr>
            <a:r>
              <a:rPr lang="en-US" sz="2800"/>
              <a:t>Sandboxing performance tests – physical testbed capacity shortage.</a:t>
            </a:r>
          </a:p>
          <a:p>
            <a:pPr>
              <a:buClr>
                <a:srgbClr val="4F81BD"/>
              </a:buClr>
              <a:buSzPct val="100000"/>
            </a:pPr>
            <a:r>
              <a:rPr lang="en-US" sz="2800"/>
              <a:t>FD.io Jenkins execution system reliability.</a:t>
            </a:r>
          </a:p>
          <a:p>
            <a:pPr>
              <a:buClr>
                <a:srgbClr val="4F81BD"/>
              </a:buClr>
              <a:buSzPct val="100000"/>
            </a:pPr>
            <a:r>
              <a:rPr lang="en-US" sz="2800"/>
              <a:t>ci-management project dependencies.</a:t>
            </a:r>
          </a:p>
          <a:p>
            <a:endParaRPr lang="en-US" sz="280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/>
          <a:lstStyle/>
          <a:p>
            <a:r>
              <a:rPr lang="en-US"/>
              <a:t>CSIT – </a:t>
            </a:r>
            <a:r>
              <a:rPr lang="en-GB"/>
              <a:t>Challenges ..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2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Network system performance – reference network device benchmarking specs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IETF</a:t>
            </a:r>
          </a:p>
          <a:p>
            <a:pPr lvl="1"/>
            <a:r>
              <a:rPr lang="en-US" sz="2000"/>
              <a:t>RFC 2544, </a:t>
            </a:r>
            <a:r>
              <a:rPr lang="en-US" sz="2000">
                <a:hlinkClick r:id="rId2"/>
              </a:rPr>
              <a:t>https://tools.ietf.org/html/rfc2544</a:t>
            </a:r>
            <a:r>
              <a:rPr lang="en-US" sz="2000"/>
              <a:t> </a:t>
            </a:r>
          </a:p>
          <a:p>
            <a:pPr lvl="1"/>
            <a:r>
              <a:rPr lang="en-US" sz="2000"/>
              <a:t>RFC 1242, </a:t>
            </a:r>
            <a:r>
              <a:rPr lang="en-US" sz="2000">
                <a:hlinkClick r:id="rId3"/>
              </a:rPr>
              <a:t>https://tools.ietf.org/html/rfc1242</a:t>
            </a:r>
            <a:r>
              <a:rPr lang="en-US" sz="2000"/>
              <a:t> </a:t>
            </a:r>
          </a:p>
          <a:p>
            <a:r>
              <a:rPr lang="en-US" sz="2400"/>
              <a:t>opnfv/vsperf – vsperf.ltd</a:t>
            </a:r>
          </a:p>
          <a:p>
            <a:pPr lvl="1"/>
            <a:r>
              <a:rPr lang="en-US" sz="2000"/>
              <a:t>draft-vsperf-bmwg-vswitch-opnfv-01</a:t>
            </a:r>
          </a:p>
          <a:p>
            <a:pPr lvl="1"/>
            <a:r>
              <a:rPr lang="en-US" sz="2000">
                <a:hlinkClick r:id="rId4"/>
              </a:rPr>
              <a:t>https://tools.ietf.org/html/draft-vsperf-bmwg-vswitch-opnfv-01</a:t>
            </a:r>
            <a:r>
              <a:rPr lang="en-US" sz="2000"/>
              <a:t> </a:t>
            </a:r>
          </a:p>
          <a:p>
            <a:r>
              <a:rPr lang="en-US" sz="2400"/>
              <a:t>Derivatives</a:t>
            </a:r>
          </a:p>
          <a:p>
            <a:pPr lvl="1"/>
            <a:r>
              <a:rPr lang="en-US" sz="2000"/>
              <a:t>vnet-sla, </a:t>
            </a:r>
            <a:r>
              <a:rPr lang="en-US" sz="2000">
                <a:hlinkClick r:id="rId5"/>
              </a:rPr>
              <a:t>http://events.linuxfoundation.org/sites/events/files/slides/OPNFV_VSPERF_v10.pdf</a:t>
            </a:r>
            <a:r>
              <a:rPr lang="en-US" sz="2000"/>
              <a:t> </a:t>
            </a:r>
          </a:p>
        </p:txBody>
      </p:sp>
      <p:pic>
        <p:nvPicPr>
          <p:cNvPr id="5" name="Shape 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42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r>
              <a:rPr lang="en-US" sz="4000">
                <a:latin typeface="+mn-lt"/>
              </a:rPr>
              <a:t>FD.io CSIT </a:t>
            </a:r>
            <a:br>
              <a:rPr lang="en-US" sz="4000">
                <a:latin typeface="+mn-lt"/>
              </a:rPr>
            </a:br>
            <a:r>
              <a:rPr lang="en-US" sz="4000">
                <a:latin typeface="+mn-lt"/>
              </a:rPr>
              <a:t>Readout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>
                <a:latin typeface="+mn-lt"/>
              </a:rPr>
              <a:t>Agenda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r>
              <a:rPr lang="en-US">
                <a:latin typeface="+mn-lt"/>
              </a:rPr>
              <a:t>CSIT Background, Scope and Aspirations</a:t>
            </a:r>
          </a:p>
          <a:p>
            <a:r>
              <a:rPr lang="en-US">
                <a:latin typeface="+mn-lt"/>
              </a:rPr>
              <a:t>Where We Got So Far</a:t>
            </a:r>
          </a:p>
          <a:p>
            <a:r>
              <a:rPr lang="en-US">
                <a:latin typeface="+mn-lt"/>
              </a:rPr>
              <a:t>Where We Want to Drive It</a:t>
            </a:r>
          </a:p>
          <a:p>
            <a:r>
              <a:rPr lang="en-US">
                <a:latin typeface="+mn-lt"/>
              </a:rPr>
              <a:t>Challenges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5018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994" y="32077"/>
            <a:ext cx="7985522" cy="1143000"/>
          </a:xfrm>
        </p:spPr>
        <p:txBody>
          <a:bodyPr/>
          <a:lstStyle/>
          <a:p>
            <a:r>
              <a:rPr lang="en-US" sz="3200" dirty="0"/>
              <a:t>FD.io Continuous Performance Lab (CPL)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994" y="1556132"/>
            <a:ext cx="9295120" cy="3793633"/>
          </a:xfrm>
        </p:spPr>
        <p:txBody>
          <a:bodyPr>
            <a:noAutofit/>
          </a:bodyPr>
          <a:lstStyle/>
          <a:p>
            <a:r>
              <a:rPr lang="en-US" dirty="0"/>
              <a:t>Fully </a:t>
            </a:r>
            <a:r>
              <a:rPr lang="en-US" dirty="0" smtClean="0"/>
              <a:t>automated testing infrastructure</a:t>
            </a:r>
          </a:p>
          <a:p>
            <a:pPr lvl="1"/>
            <a:r>
              <a:rPr lang="en-US" dirty="0"/>
              <a:t>Covers both programmability and data planes</a:t>
            </a:r>
          </a:p>
          <a:p>
            <a:r>
              <a:rPr lang="en-US" dirty="0"/>
              <a:t>Continuous verification of code/feature </a:t>
            </a:r>
          </a:p>
          <a:p>
            <a:pPr lvl="1"/>
            <a:r>
              <a:rPr lang="en-US" dirty="0"/>
              <a:t>Functionality and performance</a:t>
            </a:r>
          </a:p>
          <a:p>
            <a:r>
              <a:rPr lang="en-US" dirty="0" smtClean="0"/>
              <a:t>Code breakage and performance degradations identified before patch review</a:t>
            </a:r>
          </a:p>
          <a:p>
            <a:pPr lvl="1"/>
            <a:r>
              <a:rPr lang="en-US" dirty="0"/>
              <a:t>Review, commit and release resource </a:t>
            </a:r>
            <a:r>
              <a:rPr lang="en-US" dirty="0" smtClean="0"/>
              <a:t>protected</a:t>
            </a:r>
          </a:p>
          <a:p>
            <a:r>
              <a:rPr lang="en-US" dirty="0" smtClean="0"/>
              <a:t>Fully </a:t>
            </a:r>
            <a:r>
              <a:rPr lang="en-US" dirty="0"/>
              <a:t>o</a:t>
            </a:r>
            <a:r>
              <a:rPr lang="en-US" dirty="0" smtClean="0"/>
              <a:t>pen sourced test framework to be included at launch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8E1A-A953-FA40-9E8D-D790E7D153E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8474936" y="315342"/>
          <a:ext cx="3495040" cy="286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86920" y="6381328"/>
            <a:ext cx="3857752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/>
              <a:t>Slide from Linux Foundation FD.io Pre-Launch Event</a:t>
            </a:r>
          </a:p>
          <a:p>
            <a:r>
              <a:rPr lang="en-US" sz="1100"/>
              <a:t>Presented by DWard on 12</a:t>
            </a:r>
            <a:r>
              <a:rPr lang="en-US" sz="1100" baseline="30000"/>
              <a:t>th</a:t>
            </a:r>
            <a:r>
              <a:rPr lang="en-US" sz="1100"/>
              <a:t> January 2016 In San Jose, CA, US.</a:t>
            </a:r>
          </a:p>
        </p:txBody>
      </p:sp>
    </p:spTree>
    <p:extLst>
      <p:ext uri="{BB962C8B-B14F-4D97-AF65-F5344CB8AC3E}">
        <p14:creationId xmlns:p14="http://schemas.microsoft.com/office/powerpoint/2010/main" val="3907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1996" y="788896"/>
            <a:ext cx="5694004" cy="50163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33379" indent="-457200">
              <a:buFont typeface="+mj-lt"/>
              <a:buAutoNum type="arabicPeriod"/>
            </a:pPr>
            <a:r>
              <a:rPr lang="en-US" sz="2000" b="1">
                <a:solidFill>
                  <a:schemeClr val="accent5"/>
                </a:solidFill>
              </a:rPr>
              <a:t>Fully automated testing </a:t>
            </a:r>
            <a:r>
              <a:rPr lang="en-US" sz="2000" b="1"/>
              <a:t>of LF</a:t>
            </a:r>
            <a:r>
              <a:rPr lang="en-US" sz="2000" b="1" baseline="30000"/>
              <a:t>(1)</a:t>
            </a:r>
            <a:r>
              <a:rPr lang="en-US" sz="2000" b="1"/>
              <a:t> FD.io</a:t>
            </a:r>
            <a:r>
              <a:rPr lang="en-US" sz="2000" b="1" baseline="30000"/>
              <a:t>(2)</a:t>
            </a:r>
            <a:r>
              <a:rPr lang="en-US" sz="2000" b="1"/>
              <a:t> systems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FD.io VPP</a:t>
            </a:r>
            <a:r>
              <a:rPr lang="en-US" sz="1800" baseline="30000"/>
              <a:t>(3)</a:t>
            </a:r>
            <a:r>
              <a:rPr lang="en-US" sz="1800"/>
              <a:t> and related sub-systems (e.g. DPDK</a:t>
            </a:r>
            <a:r>
              <a:rPr lang="en-US" sz="1800" baseline="30000"/>
              <a:t>(5)</a:t>
            </a:r>
            <a:r>
              <a:rPr lang="en-US" sz="1800"/>
              <a:t> Testpmd</a:t>
            </a:r>
            <a:r>
              <a:rPr lang="en-US" sz="1800" baseline="30000"/>
              <a:t>(6)</a:t>
            </a:r>
            <a:r>
              <a:rPr lang="en-US" sz="1800"/>
              <a:t>, Honeycomb</a:t>
            </a:r>
            <a:r>
              <a:rPr lang="en-US" sz="1800" baseline="30000"/>
              <a:t>(7)</a:t>
            </a:r>
            <a:r>
              <a:rPr lang="en-US" sz="1800"/>
              <a:t>, ...)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Functionality, performance, regression and new functions.</a:t>
            </a:r>
          </a:p>
          <a:p>
            <a:pPr marL="533379" indent="-457200">
              <a:buFont typeface="+mj-lt"/>
              <a:buAutoNum type="arabicPeriod"/>
            </a:pPr>
            <a:r>
              <a:rPr lang="en-US" sz="2000" b="1">
                <a:solidFill>
                  <a:schemeClr val="accent5"/>
                </a:solidFill>
              </a:rPr>
              <a:t>Functionality tests </a:t>
            </a:r>
            <a:r>
              <a:rPr lang="en-US" sz="2000" b="1"/>
              <a:t>- against functional specifications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VPP data plane, network control plane, management plane.</a:t>
            </a:r>
          </a:p>
          <a:p>
            <a:pPr marL="533379" indent="-457200">
              <a:buFont typeface="+mj-lt"/>
              <a:buAutoNum type="arabicPeriod"/>
            </a:pPr>
            <a:r>
              <a:rPr lang="en-US" sz="2000" b="1">
                <a:solidFill>
                  <a:schemeClr val="accent5"/>
                </a:solidFill>
              </a:rPr>
              <a:t>Performance tests </a:t>
            </a:r>
            <a:r>
              <a:rPr lang="en-US" sz="2000" b="1"/>
              <a:t>- limits discovery and benchmark against established reference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VPP data plane packet throughput and latency with TRex</a:t>
            </a:r>
            <a:r>
              <a:rPr lang="en-US" sz="1800" baseline="30000"/>
              <a:t>(10)</a:t>
            </a:r>
            <a:r>
              <a:rPr lang="en-US" sz="1800"/>
              <a:t> traffic generator. 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Network control plane, management plane.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/>
          <a:lstStyle/>
          <a:p>
            <a:r>
              <a:rPr lang="en-US"/>
              <a:t>CSIT</a:t>
            </a:r>
            <a:r>
              <a:rPr lang="en-US" baseline="30000"/>
              <a:t>(4)</a:t>
            </a:r>
            <a:r>
              <a:rPr lang="en-US"/>
              <a:t> Project Scope</a:t>
            </a:r>
          </a:p>
        </p:txBody>
      </p:sp>
      <p:pic>
        <p:nvPicPr>
          <p:cNvPr id="4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6234644" y="788896"/>
            <a:ext cx="5694004" cy="501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0" tIns="60945" rIns="121890" bIns="60945" numCol="1" anchor="t" anchorCtr="0" compatLnSpc="1">
            <a:prstTxWarp prst="textNoShape">
              <a:avLst/>
            </a:prstTxWarp>
            <a:noAutofit/>
          </a:bodyPr>
          <a:lstStyle>
            <a:lvl1pPr marL="374561" indent="-298382" algn="l" defTabSz="457200" rtl="0" eaLnBrk="1" fontAlgn="base" hangingPunct="1">
              <a:lnSpc>
                <a:spcPct val="95000"/>
              </a:lnSpc>
              <a:spcBef>
                <a:spcPts val="148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7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677176" indent="-287799" algn="l" defTabSz="457200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2pPr>
            <a:lvl3pPr marL="996719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1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3pPr>
            <a:lvl4pPr marL="1214683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9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4pPr>
            <a:lvl5pPr marL="1443231" indent="-22431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Test definitions driven by FD.io VPP </a:t>
            </a:r>
            <a:r>
              <a:rPr lang="en-US" sz="2000" b="1"/>
              <a:t>functionality, interfaces and performance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Uni-dimensional tests: data plane, network control plane, management plane.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Multi-dimensional tests: Use case driven.</a:t>
            </a:r>
          </a:p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Integration with LF </a:t>
            </a:r>
            <a:r>
              <a:rPr lang="en-US" sz="2000" b="1"/>
              <a:t>VPP test execution </a:t>
            </a:r>
            <a:r>
              <a:rPr lang="en-US" sz="2000" b="1">
                <a:solidFill>
                  <a:schemeClr val="accent5"/>
                </a:solidFill>
              </a:rPr>
              <a:t>environment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Performance tests execute in physical compute environment hosted by LF.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Functional tests execute in virtualized VM VIRL</a:t>
            </a:r>
            <a:r>
              <a:rPr lang="en-US" sz="1800" baseline="30000"/>
              <a:t>(9)</a:t>
            </a:r>
            <a:r>
              <a:rPr lang="en-US" sz="1800"/>
              <a:t> environment hosted by LF.</a:t>
            </a:r>
          </a:p>
          <a:p>
            <a:pPr marL="533379" indent="-457200">
              <a:buFont typeface="+mj-lt"/>
              <a:buAutoNum type="arabicPeriod" startAt="4"/>
            </a:pPr>
            <a:r>
              <a:rPr lang="en-US" sz="2000" b="1">
                <a:solidFill>
                  <a:schemeClr val="accent5"/>
                </a:solidFill>
              </a:rPr>
              <a:t>Integration with LF FD.io CI</a:t>
            </a:r>
            <a:r>
              <a:rPr lang="en-US" sz="2000" b="1" baseline="30000">
                <a:solidFill>
                  <a:schemeClr val="accent5"/>
                </a:solidFill>
              </a:rPr>
              <a:t>(8)</a:t>
            </a:r>
            <a:r>
              <a:rPr lang="en-US" sz="2000" b="1">
                <a:solidFill>
                  <a:schemeClr val="accent5"/>
                </a:solidFill>
              </a:rPr>
              <a:t> system </a:t>
            </a:r>
            <a:r>
              <a:rPr lang="en-US" sz="2000" b="1"/>
              <a:t>including FD.io Gerrit and Jenkins</a:t>
            </a:r>
          </a:p>
          <a:p>
            <a:pPr marL="732277" lvl="1" indent="-342900">
              <a:buFont typeface="+mj-lt"/>
              <a:buAutoNum type="alphaLcPeriod"/>
            </a:pPr>
            <a:r>
              <a:rPr lang="en-US" sz="1800"/>
              <a:t>Test auto-execution triggered by VPP verify jobs, periodic CSIT jobs, and other FD.io jobs.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9456" y="5838363"/>
            <a:ext cx="4830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(1) LF - Linux Foundation.</a:t>
            </a:r>
          </a:p>
          <a:p>
            <a:r>
              <a:rPr lang="en-US" sz="1200"/>
              <a:t>(2) FD.io - Fast Data I/O - project in LF.</a:t>
            </a:r>
          </a:p>
          <a:p>
            <a:r>
              <a:rPr lang="en-US" sz="1200"/>
              <a:t>(3) VPP - Vector Packet Processing - sub-project in FD.io.</a:t>
            </a:r>
          </a:p>
          <a:p>
            <a:r>
              <a:rPr lang="en-US" sz="1200"/>
              <a:t>(4) CSIT – Continuous System Integration and Testing - sub-project in FD.io.</a:t>
            </a:r>
          </a:p>
          <a:p>
            <a:r>
              <a:rPr lang="en-US" sz="1200"/>
              <a:t>(5) DPDK - Data Plane Development Kit.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3279" y="5805264"/>
            <a:ext cx="49531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(6) Testpmd - DPDK example application for baseline DPDK testing.</a:t>
            </a:r>
          </a:p>
          <a:p>
            <a:r>
              <a:rPr lang="en-US" sz="1200"/>
              <a:t>(7) Honeycomb - Model-driven management agent for VPP - project in FD.io.</a:t>
            </a:r>
          </a:p>
          <a:p>
            <a:r>
              <a:rPr lang="en-US" sz="1200"/>
              <a:t>(8) CI - Continuous Integration.</a:t>
            </a:r>
          </a:p>
          <a:p>
            <a:r>
              <a:rPr lang="en-US" sz="1200"/>
              <a:t>(9) VIRL - Virtual Internet Routing Lab, SW platform donated by Cisco.</a:t>
            </a:r>
          </a:p>
          <a:p>
            <a:r>
              <a:rPr lang="en-US" sz="1200"/>
              <a:t>(10) TRex – SW-based packet traffic generator, LF FD.io project.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6299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1184" y="980728"/>
            <a:ext cx="12801600" cy="5418080"/>
          </a:xfrm>
        </p:spPr>
        <p:txBody>
          <a:bodyPr vert="horz" wrap="square" lIns="0" tIns="45711" rIns="0" bIns="45711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167" b="1">
                <a:solidFill>
                  <a:schemeClr val="accent5"/>
                </a:solidFill>
              </a:rPr>
              <a:t>FD</a:t>
            </a:r>
            <a:r>
              <a:rPr lang="en-US" sz="2167" b="1"/>
              <a:t>.io VPP benchmarking</a:t>
            </a:r>
          </a:p>
          <a:p>
            <a:pPr lvl="1"/>
            <a:r>
              <a:rPr lang="en-US" sz="1900"/>
              <a:t>VPP functionality per specifications (</a:t>
            </a:r>
            <a:r>
              <a:rPr lang="en-US" sz="1900" b="1">
                <a:solidFill>
                  <a:srgbClr val="C00000"/>
                </a:solidFill>
              </a:rPr>
              <a:t>RFCs</a:t>
            </a:r>
            <a:r>
              <a:rPr lang="en-US" sz="1900" b="1" baseline="30000">
                <a:solidFill>
                  <a:srgbClr val="C00000"/>
                </a:solidFill>
              </a:rPr>
              <a:t>1</a:t>
            </a:r>
            <a:r>
              <a:rPr lang="en-US" sz="1900"/>
              <a:t>)</a:t>
            </a:r>
          </a:p>
          <a:p>
            <a:pPr lvl="1"/>
            <a:r>
              <a:rPr lang="en-US" sz="1900"/>
              <a:t>VPP performance and efficiency (</a:t>
            </a:r>
            <a:r>
              <a:rPr lang="en-US" sz="1900" b="1">
                <a:solidFill>
                  <a:srgbClr val="C00000"/>
                </a:solidFill>
              </a:rPr>
              <a:t>PPS</a:t>
            </a:r>
            <a:r>
              <a:rPr lang="en-US" sz="1900" b="1" baseline="30000">
                <a:solidFill>
                  <a:srgbClr val="C00000"/>
                </a:solidFill>
              </a:rPr>
              <a:t>2</a:t>
            </a:r>
            <a:r>
              <a:rPr lang="en-US" sz="1900" b="1">
                <a:solidFill>
                  <a:srgbClr val="C00000"/>
                </a:solidFill>
              </a:rPr>
              <a:t>, CPP</a:t>
            </a:r>
            <a:r>
              <a:rPr lang="en-US" sz="1900" b="1" baseline="30000">
                <a:solidFill>
                  <a:srgbClr val="C00000"/>
                </a:solidFill>
              </a:rPr>
              <a:t>3</a:t>
            </a:r>
            <a:r>
              <a:rPr lang="en-US" sz="1900"/>
              <a:t>)</a:t>
            </a:r>
          </a:p>
          <a:p>
            <a:pPr lvl="2"/>
            <a:r>
              <a:rPr lang="en-US" sz="1600"/>
              <a:t>Network data plane - throughput Non-Drop Rate, bandwidth, PPS, packet delay</a:t>
            </a:r>
          </a:p>
          <a:p>
            <a:pPr lvl="2"/>
            <a:r>
              <a:rPr lang="en-US" sz="1600"/>
              <a:t>Network Control Plane, Management Plane Interactions (memory leaks!)</a:t>
            </a:r>
          </a:p>
          <a:p>
            <a:pPr lvl="1"/>
            <a:r>
              <a:rPr lang="en-US" sz="1900"/>
              <a:t>Performance baseline references for HW + SW stack (</a:t>
            </a:r>
            <a:r>
              <a:rPr lang="en-US" sz="1900" b="1">
                <a:solidFill>
                  <a:srgbClr val="C00000"/>
                </a:solidFill>
              </a:rPr>
              <a:t>PPS</a:t>
            </a:r>
            <a:r>
              <a:rPr lang="en-US" sz="1900" b="1" baseline="30000">
                <a:solidFill>
                  <a:srgbClr val="C00000"/>
                </a:solidFill>
              </a:rPr>
              <a:t>2</a:t>
            </a:r>
            <a:r>
              <a:rPr lang="en-US" sz="1900"/>
              <a:t>, </a:t>
            </a:r>
            <a:r>
              <a:rPr lang="en-US" sz="1900" b="1">
                <a:solidFill>
                  <a:srgbClr val="C00000"/>
                </a:solidFill>
              </a:rPr>
              <a:t>CPP</a:t>
            </a:r>
            <a:r>
              <a:rPr lang="en-US" sz="1900" b="1" baseline="30000">
                <a:solidFill>
                  <a:srgbClr val="C00000"/>
                </a:solidFill>
              </a:rPr>
              <a:t>3</a:t>
            </a:r>
            <a:r>
              <a:rPr lang="en-US" sz="190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900"/>
          </a:p>
          <a:p>
            <a:pPr lvl="1"/>
            <a:r>
              <a:rPr lang="en-US" sz="1900"/>
              <a:t>Range of deterministic operation for HW + SW stack (</a:t>
            </a:r>
            <a:r>
              <a:rPr lang="en-US" sz="1900" b="1">
                <a:solidFill>
                  <a:schemeClr val="accent5"/>
                </a:solidFill>
              </a:rPr>
              <a:t>SLA</a:t>
            </a:r>
            <a:r>
              <a:rPr lang="en-US" sz="1900" b="1" baseline="30000">
                <a:solidFill>
                  <a:schemeClr val="accent5"/>
                </a:solidFill>
              </a:rPr>
              <a:t>4</a:t>
            </a:r>
            <a:r>
              <a:rPr lang="en-US" sz="1900"/>
              <a:t>)</a:t>
            </a:r>
          </a:p>
          <a:p>
            <a:r>
              <a:rPr lang="en-US" sz="2167" b="1"/>
              <a:t>Provide testing platform and tools to FD.io VPP dev and usr community</a:t>
            </a:r>
          </a:p>
          <a:p>
            <a:pPr lvl="1"/>
            <a:r>
              <a:rPr lang="en-US" sz="1867"/>
              <a:t>Automated functional and performance tests</a:t>
            </a:r>
          </a:p>
          <a:p>
            <a:pPr lvl="1"/>
            <a:r>
              <a:rPr lang="en-US" sz="1867"/>
              <a:t>Automated telemetry feedback with </a:t>
            </a:r>
            <a:r>
              <a:rPr lang="en-US" sz="1867" b="1">
                <a:solidFill>
                  <a:srgbClr val="C00000"/>
                </a:solidFill>
              </a:rPr>
              <a:t>conformance</a:t>
            </a:r>
            <a:r>
              <a:rPr lang="en-US" sz="1867"/>
              <a:t>, </a:t>
            </a:r>
            <a:r>
              <a:rPr lang="en-US" sz="1867" b="1">
                <a:solidFill>
                  <a:srgbClr val="C00000"/>
                </a:solidFill>
              </a:rPr>
              <a:t>performance</a:t>
            </a:r>
            <a:r>
              <a:rPr lang="en-US" sz="1867"/>
              <a:t> and </a:t>
            </a:r>
            <a:r>
              <a:rPr lang="en-US" sz="1867" b="1">
                <a:solidFill>
                  <a:srgbClr val="C00000"/>
                </a:solidFill>
              </a:rPr>
              <a:t>efficiency</a:t>
            </a:r>
            <a:r>
              <a:rPr lang="en-US" sz="1867"/>
              <a:t> metrics</a:t>
            </a:r>
          </a:p>
          <a:p>
            <a:r>
              <a:rPr lang="en-US" sz="2167" b="1"/>
              <a:t>Help to drive good practice and engineering discipline into FD.io dev community</a:t>
            </a:r>
          </a:p>
          <a:p>
            <a:pPr lvl="1"/>
            <a:r>
              <a:rPr lang="en-US" sz="1900"/>
              <a:t>Drive innovative optimizations into the source code – verify they work</a:t>
            </a:r>
          </a:p>
          <a:p>
            <a:pPr lvl="1"/>
            <a:r>
              <a:rPr lang="en-US" sz="1900"/>
              <a:t>Enable innovative functional, performance and efficiency additions &amp; extensions</a:t>
            </a:r>
          </a:p>
          <a:p>
            <a:pPr lvl="1"/>
            <a:r>
              <a:rPr lang="en-US" sz="1900"/>
              <a:t>Make progress faster</a:t>
            </a:r>
          </a:p>
          <a:p>
            <a:pPr lvl="1"/>
            <a:r>
              <a:rPr lang="en-US" sz="1900"/>
              <a:t>Prevent unnecessary code “harm”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44624"/>
            <a:ext cx="11127317" cy="975783"/>
          </a:xfrm>
        </p:spPr>
        <p:txBody>
          <a:bodyPr/>
          <a:lstStyle/>
          <a:p>
            <a:r>
              <a:rPr lang="en-US" sz="3200" b="1">
                <a:solidFill>
                  <a:srgbClr val="C00000"/>
                </a:solidFill>
              </a:rPr>
              <a:t>CSIT</a:t>
            </a:r>
            <a:r>
              <a:rPr lang="en-US" sz="3200"/>
              <a:t> - </a:t>
            </a:r>
            <a:r>
              <a:rPr lang="en-US" sz="3200" b="1">
                <a:solidFill>
                  <a:srgbClr val="C00000"/>
                </a:solidFill>
              </a:rPr>
              <a:t>C</a:t>
            </a:r>
            <a:r>
              <a:rPr lang="en-US" sz="3200"/>
              <a:t>ontinuous </a:t>
            </a:r>
            <a:r>
              <a:rPr lang="en-US" sz="3200" b="1">
                <a:solidFill>
                  <a:srgbClr val="C00000"/>
                </a:solidFill>
              </a:rPr>
              <a:t>S</a:t>
            </a:r>
            <a:r>
              <a:rPr lang="en-US" sz="3200"/>
              <a:t>ystem </a:t>
            </a:r>
            <a:r>
              <a:rPr lang="en-US" sz="3200" b="1">
                <a:solidFill>
                  <a:srgbClr val="C00000"/>
                </a:solidFill>
              </a:rPr>
              <a:t>I</a:t>
            </a:r>
            <a:r>
              <a:rPr lang="en-US" sz="3200"/>
              <a:t>ntegration and </a:t>
            </a:r>
            <a:r>
              <a:rPr lang="en-US" sz="3200" b="1">
                <a:solidFill>
                  <a:srgbClr val="C00000"/>
                </a:solidFill>
              </a:rPr>
              <a:t>T</a:t>
            </a:r>
            <a:r>
              <a:rPr lang="en-US" sz="3200"/>
              <a:t>esting</a:t>
            </a:r>
            <a:endParaRPr lang="en-US" sz="4400"/>
          </a:p>
        </p:txBody>
      </p:sp>
      <p:sp>
        <p:nvSpPr>
          <p:cNvPr id="7" name="TextBox 6"/>
          <p:cNvSpPr txBox="1"/>
          <p:nvPr/>
        </p:nvSpPr>
        <p:spPr>
          <a:xfrm>
            <a:off x="7862601" y="5733256"/>
            <a:ext cx="421006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Legend:</a:t>
            </a:r>
          </a:p>
          <a:p>
            <a:r>
              <a:rPr lang="en-US" sz="1200" baseline="30000"/>
              <a:t>1</a:t>
            </a:r>
            <a:r>
              <a:rPr lang="en-US" sz="1200"/>
              <a:t> RFC – Request For Comments – IETF Specs basically</a:t>
            </a:r>
            <a:endParaRPr lang="en-US" sz="1200" baseline="30000"/>
          </a:p>
          <a:p>
            <a:r>
              <a:rPr lang="en-US" sz="1200" baseline="30000"/>
              <a:t>2</a:t>
            </a:r>
            <a:r>
              <a:rPr lang="en-US" sz="1200"/>
              <a:t> PPS – Packets Per Second</a:t>
            </a:r>
            <a:endParaRPr lang="en-US" sz="1200" baseline="30000"/>
          </a:p>
          <a:p>
            <a:r>
              <a:rPr lang="en-US" sz="1200" baseline="30000"/>
              <a:t>3</a:t>
            </a:r>
            <a:r>
              <a:rPr lang="en-US" sz="1200"/>
              <a:t> CPP – Cycles Per Packet (metric of packet processing efficiency)</a:t>
            </a:r>
          </a:p>
          <a:p>
            <a:r>
              <a:rPr lang="en-US" sz="1200" baseline="30000"/>
              <a:t>4</a:t>
            </a:r>
            <a:r>
              <a:rPr lang="en-US" sz="1200"/>
              <a:t> SLA – Service Level Agreement</a:t>
            </a:r>
          </a:p>
        </p:txBody>
      </p:sp>
      <p:pic>
        <p:nvPicPr>
          <p:cNvPr id="6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680176" y="828001"/>
            <a:ext cx="3663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</a:rPr>
              <a:t>Project aspirations ..</a:t>
            </a:r>
            <a:endParaRPr lang="en-US" sz="32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7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1184" y="980728"/>
            <a:ext cx="12801600" cy="5418080"/>
          </a:xfrm>
        </p:spPr>
        <p:txBody>
          <a:bodyPr vert="horz" wrap="square" lIns="0" tIns="45711" rIns="0" bIns="45711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167" b="1">
                <a:solidFill>
                  <a:srgbClr val="FF0000"/>
                </a:solidFill>
              </a:rPr>
              <a:t>FD</a:t>
            </a:r>
            <a:r>
              <a:rPr lang="en-US" sz="2167" b="1"/>
              <a:t>.io VPP benchmarking</a:t>
            </a:r>
          </a:p>
          <a:p>
            <a:pPr lvl="1"/>
            <a:r>
              <a:rPr lang="en-US" sz="1900"/>
              <a:t>VPP functionality per specifications (</a:t>
            </a:r>
            <a:r>
              <a:rPr lang="en-US" sz="1900" b="1">
                <a:solidFill>
                  <a:srgbClr val="C00000"/>
                </a:solidFill>
              </a:rPr>
              <a:t>RFCs</a:t>
            </a:r>
            <a:r>
              <a:rPr lang="en-US" sz="1900" b="1" baseline="30000">
                <a:solidFill>
                  <a:srgbClr val="C00000"/>
                </a:solidFill>
              </a:rPr>
              <a:t>1</a:t>
            </a:r>
            <a:r>
              <a:rPr lang="en-US" sz="1900"/>
              <a:t>)</a:t>
            </a:r>
          </a:p>
          <a:p>
            <a:pPr lvl="1"/>
            <a:r>
              <a:rPr lang="en-US" sz="1900"/>
              <a:t>VPP performance and efficiency (</a:t>
            </a:r>
            <a:r>
              <a:rPr lang="en-US" sz="1900" b="1">
                <a:solidFill>
                  <a:srgbClr val="C00000"/>
                </a:solidFill>
              </a:rPr>
              <a:t>PPS</a:t>
            </a:r>
            <a:r>
              <a:rPr lang="en-US" sz="1900" b="1" baseline="30000">
                <a:solidFill>
                  <a:srgbClr val="C00000"/>
                </a:solidFill>
              </a:rPr>
              <a:t>2</a:t>
            </a:r>
            <a:r>
              <a:rPr lang="en-US" sz="1900" b="1">
                <a:solidFill>
                  <a:srgbClr val="C00000"/>
                </a:solidFill>
              </a:rPr>
              <a:t>, CPP</a:t>
            </a:r>
            <a:r>
              <a:rPr lang="en-US" sz="1900" b="1" baseline="30000">
                <a:solidFill>
                  <a:srgbClr val="C00000"/>
                </a:solidFill>
              </a:rPr>
              <a:t>3</a:t>
            </a:r>
            <a:r>
              <a:rPr lang="en-US" sz="1900"/>
              <a:t>)</a:t>
            </a:r>
          </a:p>
          <a:p>
            <a:pPr lvl="2"/>
            <a:r>
              <a:rPr lang="en-US" sz="1600"/>
              <a:t>Network data plane - throughput Non-Drop Rate, bandwidth, PPS, packet delay</a:t>
            </a:r>
          </a:p>
          <a:p>
            <a:pPr lvl="2"/>
            <a:r>
              <a:rPr lang="en-US" sz="1600"/>
              <a:t>Network Control Plane, Management Plane Interactions (memory leaks!)</a:t>
            </a:r>
          </a:p>
          <a:p>
            <a:pPr lvl="1"/>
            <a:r>
              <a:rPr lang="en-US" sz="1900"/>
              <a:t>Performance baseline references for HW + SW stack (</a:t>
            </a:r>
            <a:r>
              <a:rPr lang="en-US" sz="1900" b="1">
                <a:solidFill>
                  <a:srgbClr val="C00000"/>
                </a:solidFill>
              </a:rPr>
              <a:t>PPS</a:t>
            </a:r>
            <a:r>
              <a:rPr lang="en-US" sz="1900" b="1" baseline="30000">
                <a:solidFill>
                  <a:srgbClr val="C00000"/>
                </a:solidFill>
              </a:rPr>
              <a:t>2</a:t>
            </a:r>
            <a:r>
              <a:rPr lang="en-US" sz="1900"/>
              <a:t>, </a:t>
            </a:r>
            <a:r>
              <a:rPr lang="en-US" sz="1900" b="1">
                <a:solidFill>
                  <a:srgbClr val="C00000"/>
                </a:solidFill>
              </a:rPr>
              <a:t>CPP</a:t>
            </a:r>
            <a:r>
              <a:rPr lang="en-US" sz="1900" b="1" baseline="30000">
                <a:solidFill>
                  <a:srgbClr val="C00000"/>
                </a:solidFill>
              </a:rPr>
              <a:t>3</a:t>
            </a:r>
            <a:r>
              <a:rPr lang="en-US" sz="190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US" sz="1900"/>
          </a:p>
          <a:p>
            <a:pPr lvl="1"/>
            <a:r>
              <a:rPr lang="en-US" sz="1900"/>
              <a:t>Range of deterministic operation for HW + SW stack (</a:t>
            </a:r>
            <a:r>
              <a:rPr lang="en-US" sz="1900" b="1">
                <a:solidFill>
                  <a:schemeClr val="accent5"/>
                </a:solidFill>
              </a:rPr>
              <a:t>SLA</a:t>
            </a:r>
            <a:r>
              <a:rPr lang="en-US" sz="1900" b="1" baseline="30000">
                <a:solidFill>
                  <a:schemeClr val="accent5"/>
                </a:solidFill>
              </a:rPr>
              <a:t>4</a:t>
            </a:r>
            <a:r>
              <a:rPr lang="en-US" sz="1900"/>
              <a:t>)</a:t>
            </a:r>
          </a:p>
          <a:p>
            <a:r>
              <a:rPr lang="en-US" sz="2167" b="1"/>
              <a:t>Provide testing platform and tools to FD.io VPP dev and usr community</a:t>
            </a:r>
          </a:p>
          <a:p>
            <a:pPr lvl="1"/>
            <a:r>
              <a:rPr lang="en-US" sz="1867"/>
              <a:t>Automated functional and performance tests</a:t>
            </a:r>
          </a:p>
          <a:p>
            <a:pPr lvl="1"/>
            <a:r>
              <a:rPr lang="en-US" sz="1867"/>
              <a:t>Automated telemetry feedback with </a:t>
            </a:r>
            <a:r>
              <a:rPr lang="en-US" sz="1867" b="1">
                <a:solidFill>
                  <a:srgbClr val="C00000"/>
                </a:solidFill>
              </a:rPr>
              <a:t>conformance</a:t>
            </a:r>
            <a:r>
              <a:rPr lang="en-US" sz="1867"/>
              <a:t>, </a:t>
            </a:r>
            <a:r>
              <a:rPr lang="en-US" sz="1867" b="1">
                <a:solidFill>
                  <a:srgbClr val="C00000"/>
                </a:solidFill>
              </a:rPr>
              <a:t>performance</a:t>
            </a:r>
            <a:r>
              <a:rPr lang="en-US" sz="1867"/>
              <a:t> and </a:t>
            </a:r>
            <a:r>
              <a:rPr lang="en-US" sz="1867" b="1">
                <a:solidFill>
                  <a:srgbClr val="C00000"/>
                </a:solidFill>
              </a:rPr>
              <a:t>efficiency</a:t>
            </a:r>
            <a:r>
              <a:rPr lang="en-US" sz="1867"/>
              <a:t> metrics</a:t>
            </a:r>
          </a:p>
          <a:p>
            <a:r>
              <a:rPr lang="en-US" sz="2167" b="1"/>
              <a:t>Help to drive good practice and engineering discipline into FD.io dev community</a:t>
            </a:r>
          </a:p>
          <a:p>
            <a:pPr lvl="1"/>
            <a:r>
              <a:rPr lang="en-US" sz="1900"/>
              <a:t>Drive innovative optimizations into the source code – verify they work</a:t>
            </a:r>
          </a:p>
          <a:p>
            <a:pPr lvl="1"/>
            <a:r>
              <a:rPr lang="en-US" sz="1900"/>
              <a:t>Enable innovative functional, performance and efficiency additions &amp; extensions</a:t>
            </a:r>
          </a:p>
          <a:p>
            <a:pPr lvl="1"/>
            <a:r>
              <a:rPr lang="en-US" sz="1900"/>
              <a:t>Make progress faster</a:t>
            </a:r>
          </a:p>
          <a:p>
            <a:pPr lvl="1"/>
            <a:r>
              <a:rPr lang="en-US" sz="1900"/>
              <a:t>Prevent unnecessary code “harm”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352" y="1412776"/>
            <a:ext cx="11737304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44624"/>
            <a:ext cx="11127317" cy="975783"/>
          </a:xfrm>
        </p:spPr>
        <p:txBody>
          <a:bodyPr/>
          <a:lstStyle/>
          <a:p>
            <a:r>
              <a:rPr lang="en-US" sz="3200" b="1">
                <a:solidFill>
                  <a:srgbClr val="C00000"/>
                </a:solidFill>
              </a:rPr>
              <a:t>CSIT</a:t>
            </a:r>
            <a:r>
              <a:rPr lang="en-US" sz="3200"/>
              <a:t> - </a:t>
            </a:r>
            <a:r>
              <a:rPr lang="en-US" sz="3200" b="1">
                <a:solidFill>
                  <a:srgbClr val="C00000"/>
                </a:solidFill>
              </a:rPr>
              <a:t>C</a:t>
            </a:r>
            <a:r>
              <a:rPr lang="en-US" sz="3200"/>
              <a:t>ontinuous </a:t>
            </a:r>
            <a:r>
              <a:rPr lang="en-US" sz="3200" b="1">
                <a:solidFill>
                  <a:srgbClr val="C00000"/>
                </a:solidFill>
              </a:rPr>
              <a:t>S</a:t>
            </a:r>
            <a:r>
              <a:rPr lang="en-US" sz="3200"/>
              <a:t>ystem </a:t>
            </a:r>
            <a:r>
              <a:rPr lang="en-US" sz="3200" b="1">
                <a:solidFill>
                  <a:srgbClr val="C00000"/>
                </a:solidFill>
              </a:rPr>
              <a:t>I</a:t>
            </a:r>
            <a:r>
              <a:rPr lang="en-US" sz="3200"/>
              <a:t>ntegration and </a:t>
            </a:r>
            <a:r>
              <a:rPr lang="en-US" sz="3200" b="1">
                <a:solidFill>
                  <a:srgbClr val="C00000"/>
                </a:solidFill>
              </a:rPr>
              <a:t>T</a:t>
            </a:r>
            <a:r>
              <a:rPr lang="en-US" sz="3200"/>
              <a:t>esting</a:t>
            </a:r>
            <a:endParaRPr lang="en-US" sz="4400"/>
          </a:p>
        </p:txBody>
      </p:sp>
      <p:sp>
        <p:nvSpPr>
          <p:cNvPr id="7" name="TextBox 6"/>
          <p:cNvSpPr txBox="1"/>
          <p:nvPr/>
        </p:nvSpPr>
        <p:spPr>
          <a:xfrm>
            <a:off x="7862601" y="5733256"/>
            <a:ext cx="4210063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/>
              <a:t>Legend:</a:t>
            </a:r>
          </a:p>
          <a:p>
            <a:r>
              <a:rPr lang="en-US" sz="1200" baseline="30000"/>
              <a:t>1</a:t>
            </a:r>
            <a:r>
              <a:rPr lang="en-US" sz="1200"/>
              <a:t> RFC – Request For Comments – IETF Specs basically</a:t>
            </a:r>
            <a:endParaRPr lang="en-US" sz="1200" baseline="30000"/>
          </a:p>
          <a:p>
            <a:r>
              <a:rPr lang="en-US" sz="1200" baseline="30000"/>
              <a:t>2</a:t>
            </a:r>
            <a:r>
              <a:rPr lang="en-US" sz="1200"/>
              <a:t> PPS – Packets Per Second</a:t>
            </a:r>
            <a:endParaRPr lang="en-US" sz="1200" baseline="30000"/>
          </a:p>
          <a:p>
            <a:r>
              <a:rPr lang="en-US" sz="1200" baseline="30000"/>
              <a:t>3</a:t>
            </a:r>
            <a:r>
              <a:rPr lang="en-US" sz="1200"/>
              <a:t> CPP – Cycles Per Packet (metric of packet processing efficiency)</a:t>
            </a:r>
          </a:p>
          <a:p>
            <a:r>
              <a:rPr lang="en-US" sz="1200" baseline="30000"/>
              <a:t>4</a:t>
            </a:r>
            <a:r>
              <a:rPr lang="en-US" sz="1200"/>
              <a:t> SLA – Service Level Agreement</a:t>
            </a:r>
          </a:p>
        </p:txBody>
      </p:sp>
      <p:pic>
        <p:nvPicPr>
          <p:cNvPr id="6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80176" y="828001"/>
            <a:ext cx="3663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</a:rPr>
              <a:t>Project aspirations ..</a:t>
            </a:r>
            <a:endParaRPr lang="en-US" sz="3200" b="1">
              <a:solidFill>
                <a:schemeClr val="accent5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263352" y="1556792"/>
            <a:ext cx="11737304" cy="208823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45711" rIns="0" bIns="45711" numCol="1" rtlCol="0" anchor="t" anchorCtr="0" compatLnSpc="1">
            <a:prstTxWarp prst="textNoShape">
              <a:avLst/>
            </a:prstTxWarp>
            <a:noAutofit/>
          </a:bodyPr>
          <a:lstStyle>
            <a:lvl1pPr marL="374561" indent="-298382" algn="l" defTabSz="457200" rtl="0" eaLnBrk="1" fontAlgn="base" hangingPunct="1">
              <a:lnSpc>
                <a:spcPct val="95000"/>
              </a:lnSpc>
              <a:spcBef>
                <a:spcPts val="148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700" b="0" i="0" kern="1200">
                <a:solidFill>
                  <a:srgbClr val="676767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677176" indent="-287799" algn="l" defTabSz="457200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4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2pPr>
            <a:lvl3pPr marL="996719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21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3pPr>
            <a:lvl4pPr marL="1214683" indent="-22854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9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4pPr>
            <a:lvl5pPr marL="1443231" indent="-22431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sz="1600" b="0" i="0" kern="1200">
                <a:solidFill>
                  <a:srgbClr val="676767"/>
                </a:solidFill>
                <a:latin typeface="+mn-lt"/>
                <a:ea typeface="Arial" charset="0"/>
                <a:cs typeface="CiscoSans Extra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179" indent="0" algn="ctr">
              <a:spcBef>
                <a:spcPts val="2080"/>
              </a:spcBef>
              <a:buNone/>
            </a:pPr>
            <a:r>
              <a:rPr lang="en-US" sz="2800" b="1"/>
              <a:t>Help to drive FD.io VPP community acceptance and usability.</a:t>
            </a:r>
          </a:p>
          <a:p>
            <a:pPr marL="76179" indent="0" algn="ctr">
              <a:buNone/>
            </a:pPr>
            <a:r>
              <a:rPr lang="en-US" sz="2800" b="1"/>
              <a:t>Focus on use case requirements and deployments.</a:t>
            </a:r>
          </a:p>
          <a:p>
            <a:pPr marL="76179" indent="0" algn="ctr">
              <a:buNone/>
            </a:pPr>
            <a:r>
              <a:rPr lang="en-US" sz="2800" b="1"/>
              <a:t>Drive towards a reference open-source NF benchmarking project.</a:t>
            </a:r>
          </a:p>
        </p:txBody>
      </p:sp>
    </p:spTree>
    <p:extLst>
      <p:ext uri="{BB962C8B-B14F-4D97-AF65-F5344CB8AC3E}">
        <p14:creationId xmlns:p14="http://schemas.microsoft.com/office/powerpoint/2010/main" val="1063503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-171400"/>
            <a:ext cx="11127317" cy="975783"/>
          </a:xfrm>
        </p:spPr>
        <p:txBody>
          <a:bodyPr/>
          <a:lstStyle/>
          <a:p>
            <a:r>
              <a:rPr lang="en-US"/>
              <a:t>CSIT Project wiki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5214" y="6278809"/>
            <a:ext cx="369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3"/>
              </a:rPr>
              <a:t>https://wiki.fd.io/view/CSIT</a:t>
            </a:r>
            <a:r>
              <a:rPr lang="en-US" sz="2400"/>
              <a:t> </a:t>
            </a:r>
          </a:p>
        </p:txBody>
      </p:sp>
      <p:pic>
        <p:nvPicPr>
          <p:cNvPr id="6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560496" y="804383"/>
            <a:ext cx="1512168" cy="464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4704"/>
            <a:ext cx="12192000" cy="451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78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CSIT - Where We Got So Far </a:t>
            </a:r>
            <a:r>
              <a:rPr lang="is-IS"/>
              <a:t>…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6401" y="1797050"/>
            <a:ext cx="5263575" cy="4440261"/>
          </a:xfrm>
        </p:spPr>
        <p:txBody>
          <a:bodyPr/>
          <a:lstStyle/>
          <a:p>
            <a:r>
              <a:rPr lang="en-US" sz="2400" b="1"/>
              <a:t>CSIT rls1701</a:t>
            </a:r>
            <a:r>
              <a:rPr lang="en-US" sz="2400"/>
              <a:t> - CSIT latest report</a:t>
            </a:r>
            <a:endParaRPr lang="en-US" sz="2400">
              <a:hlinkClick r:id="rId2"/>
            </a:endParaRPr>
          </a:p>
          <a:p>
            <a:pPr lvl="1"/>
            <a:r>
              <a:rPr lang="en-US" sz="2133">
                <a:hlinkClick r:id="rId3"/>
              </a:rPr>
              <a:t>https://docs.fd.io/csit/rls1701/report/</a:t>
            </a:r>
            <a:r>
              <a:rPr lang="en-US" sz="2133"/>
              <a:t> </a:t>
            </a:r>
            <a:endParaRPr lang="en-US" sz="2400"/>
          </a:p>
          <a:p>
            <a:r>
              <a:rPr lang="en-US" sz="2400" b="1"/>
              <a:t>Content</a:t>
            </a:r>
            <a:r>
              <a:rPr lang="en-US" sz="2400"/>
              <a:t> – browsable and dynamic</a:t>
            </a:r>
          </a:p>
          <a:p>
            <a:pPr lvl="1"/>
            <a:r>
              <a:rPr lang="en-US" sz="1800"/>
              <a:t>Performance results for FD.io VPP and DPDK Testpmd.</a:t>
            </a:r>
          </a:p>
          <a:p>
            <a:pPr lvl="1"/>
            <a:r>
              <a:rPr lang="en-US" sz="1800"/>
              <a:t>Functional results for FD.io VPP and Honeycomb.</a:t>
            </a:r>
          </a:p>
          <a:p>
            <a:pPr lvl="1"/>
            <a:r>
              <a:rPr lang="en-US" sz="1800"/>
              <a:t>Documents all environment and SUT+DUT settings for replicability and inspection.</a:t>
            </a:r>
          </a:p>
          <a:p>
            <a:pPr lvl="1"/>
            <a:r>
              <a:rPr lang="en-US" sz="1800"/>
              <a:t>Result graphs and tables auto-generated from FD.io jenkins test verify jobs.</a:t>
            </a:r>
          </a:p>
          <a:p>
            <a:pPr lvl="1"/>
            <a:r>
              <a:rPr lang="en-US" sz="1800"/>
              <a:t>Demonstrates functional reachness of FD.io VPP.</a:t>
            </a:r>
          </a:p>
        </p:txBody>
      </p:sp>
      <p:pic>
        <p:nvPicPr>
          <p:cNvPr id="5" name="Shape 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211" y="5933405"/>
            <a:ext cx="792088" cy="86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665" y="1146725"/>
            <a:ext cx="4721006" cy="5542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504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8" y="886333"/>
            <a:ext cx="3345036" cy="2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57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-27384"/>
            <a:ext cx="11127317" cy="975783"/>
          </a:xfrm>
        </p:spPr>
        <p:txBody>
          <a:bodyPr>
            <a:normAutofit/>
          </a:bodyPr>
          <a:lstStyle/>
          <a:p>
            <a:r>
              <a:rPr lang="en-US" sz="3200"/>
              <a:t>CSIT - Where We Got So Far </a:t>
            </a:r>
            <a:r>
              <a:rPr lang="is-IS" sz="3200"/>
              <a:t>…</a:t>
            </a:r>
            <a:br>
              <a:rPr lang="is-IS" sz="3200"/>
            </a:br>
            <a:r>
              <a:rPr lang="is-IS" sz="3200"/>
              <a:t>VPP Tests Summary List – We think we are “maturing"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8" y="1268760"/>
            <a:ext cx="5354470" cy="4581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358" y="6479758"/>
            <a:ext cx="4493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hlinkClick r:id="rId3"/>
              </a:rPr>
              <a:t>https://docs.fd.io/csit/rls1701/report/vpp_functional_tests/overview.html</a:t>
            </a:r>
            <a:r>
              <a:rPr lang="en-US" sz="110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1268320"/>
            <a:ext cx="5423272" cy="28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992" y="1557232"/>
            <a:ext cx="4979781" cy="45811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992" y="6160960"/>
            <a:ext cx="1787761" cy="265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753" y="6151792"/>
            <a:ext cx="2081138" cy="275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6731" y="6129085"/>
            <a:ext cx="2081138" cy="2750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18722" y="6453336"/>
            <a:ext cx="46618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hlinkClick r:id="rId9"/>
              </a:rPr>
              <a:t>https://docs.fd.io/csit/rls1701/report/vpp_performance_tests/overview.html</a:t>
            </a:r>
            <a:r>
              <a:rPr lang="en-US" sz="1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437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FCP_PowerPoint_WS">
  <a:themeElements>
    <a:clrScheme name="Linux Foundation PPT Palette">
      <a:dk1>
        <a:sysClr val="windowText" lastClr="000000"/>
      </a:dk1>
      <a:lt1>
        <a:sysClr val="window" lastClr="FFFFFF"/>
      </a:lt1>
      <a:dk2>
        <a:srgbClr val="272727"/>
      </a:dk2>
      <a:lt2>
        <a:srgbClr val="DDDEDD"/>
      </a:lt2>
      <a:accent1>
        <a:srgbClr val="0D2957"/>
      </a:accent1>
      <a:accent2>
        <a:srgbClr val="008CEA"/>
      </a:accent2>
      <a:accent3>
        <a:srgbClr val="2B8934"/>
      </a:accent3>
      <a:accent4>
        <a:srgbClr val="E46200"/>
      </a:accent4>
      <a:accent5>
        <a:srgbClr val="B5190C"/>
      </a:accent5>
      <a:accent6>
        <a:srgbClr val="5F1185"/>
      </a:accent6>
      <a:hlink>
        <a:srgbClr val="2E77D7"/>
      </a:hlink>
      <a:folHlink>
        <a:srgbClr val="0D2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d.i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d.i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Blank Black">
  <a:themeElements>
    <a:clrScheme name="Custom 6">
      <a:dk1>
        <a:srgbClr val="26BBD5"/>
      </a:dk1>
      <a:lt1>
        <a:srgbClr val="FFFFFF"/>
      </a:lt1>
      <a:dk2>
        <a:srgbClr val="CDDF77"/>
      </a:dk2>
      <a:lt2>
        <a:srgbClr val="0A5D8F"/>
      </a:lt2>
      <a:accent1>
        <a:srgbClr val="0096D6"/>
      </a:accent1>
      <a:accent2>
        <a:srgbClr val="FB9F46"/>
      </a:accent2>
      <a:accent3>
        <a:srgbClr val="ABDFF0"/>
      </a:accent3>
      <a:accent4>
        <a:srgbClr val="104657"/>
      </a:accent4>
      <a:accent5>
        <a:srgbClr val="B7D333"/>
      </a:accent5>
      <a:accent6>
        <a:srgbClr val="D30156"/>
      </a:accent6>
      <a:hlink>
        <a:srgbClr val="3CBADC"/>
      </a:hlink>
      <a:folHlink>
        <a:srgbClr val="818386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Blue theme 2014 16x9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1299</Words>
  <Application>Microsoft Macintosh PowerPoint</Application>
  <PresentationFormat>Widescreen</PresentationFormat>
  <Paragraphs>200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 Narrow</vt:lpstr>
      <vt:lpstr>Calibri</vt:lpstr>
      <vt:lpstr>Calibri Light</vt:lpstr>
      <vt:lpstr>CiscoSans</vt:lpstr>
      <vt:lpstr>CiscoSans ExtraLight</vt:lpstr>
      <vt:lpstr>CiscoSans Thin</vt:lpstr>
      <vt:lpstr>CiscoSansTT Light</vt:lpstr>
      <vt:lpstr>Courier New</vt:lpstr>
      <vt:lpstr>Helvetica Neue Light</vt:lpstr>
      <vt:lpstr>Lucida Grande</vt:lpstr>
      <vt:lpstr>ＭＳ Ｐゴシック</vt:lpstr>
      <vt:lpstr>Questrial</vt:lpstr>
      <vt:lpstr>Wingdings</vt:lpstr>
      <vt:lpstr>Arial</vt:lpstr>
      <vt:lpstr>Office Theme</vt:lpstr>
      <vt:lpstr>LFCP_PowerPoint_WS</vt:lpstr>
      <vt:lpstr>fd.io</vt:lpstr>
      <vt:lpstr>1_fd.io</vt:lpstr>
      <vt:lpstr>1_Blue theme 2014 16x9</vt:lpstr>
      <vt:lpstr>Blank Black</vt:lpstr>
      <vt:lpstr>2_Blue theme 2014 16x9</vt:lpstr>
      <vt:lpstr>PowerPoint Presentation</vt:lpstr>
      <vt:lpstr>FD.io CSIT  Readout</vt:lpstr>
      <vt:lpstr>FD.io Continuous Performance Lab (CPL)</vt:lpstr>
      <vt:lpstr>CSIT(4) Project Scope</vt:lpstr>
      <vt:lpstr>CSIT - Continuous System Integration and Testing</vt:lpstr>
      <vt:lpstr>CSIT - Continuous System Integration and Testing</vt:lpstr>
      <vt:lpstr>CSIT Project wiki</vt:lpstr>
      <vt:lpstr>CSIT - Where We Got So Far …</vt:lpstr>
      <vt:lpstr>CSIT - Where We Got So Far … VPP Tests Summary List – We think we are “maturing"</vt:lpstr>
      <vt:lpstr>FD.io collaboration works – results speak for themselves …</vt:lpstr>
      <vt:lpstr>FD.io collaboration works – results speak for themselves …</vt:lpstr>
      <vt:lpstr>FD.io collaboration works – results speak for themselves …</vt:lpstr>
      <vt:lpstr>CSIT - Where We Want To Drive It…          (1/2)</vt:lpstr>
      <vt:lpstr>CSIT - Where We Want To Drive It…          (2/2)</vt:lpstr>
      <vt:lpstr>CSIT – Challenges ..</vt:lpstr>
      <vt:lpstr>Network system performance – reference network device benchmarking specs </vt:lpstr>
      <vt:lpstr>Q&amp;A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FD.io Continuous Performance Lab a.k.a. The CSIT Project (Continuous System Integration and Testing)</dc:title>
  <dc:creator>Microsoft Office User</dc:creator>
  <cp:lastModifiedBy>Maciek</cp:lastModifiedBy>
  <cp:revision>228</cp:revision>
  <cp:lastPrinted>2017-02-09T12:15:21Z</cp:lastPrinted>
  <dcterms:created xsi:type="dcterms:W3CDTF">2016-03-17T11:49:36Z</dcterms:created>
  <dcterms:modified xsi:type="dcterms:W3CDTF">2017-02-09T14:45:37Z</dcterms:modified>
</cp:coreProperties>
</file>